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4630400" cy="8229600"/>
  <p:notesSz cx="8229600" cy="14630400"/>
  <p:embeddedFontLst>
    <p:embeddedFont>
      <p:font typeface="Consolas" panose="020B0609020204030204" pitchFamily="49" charset="0"/>
      <p:regular r:id="rId25"/>
      <p:bold r:id="rId26"/>
      <p:italic r:id="rId27"/>
      <p:boldItalic r:id="rId28"/>
    </p:embeddedFont>
    <p:embeddedFont>
      <p:font typeface="Host Grotesk Medium" panose="020B0604020202020204" charset="0"/>
      <p:regular r:id="rId29"/>
    </p:embeddedFont>
    <p:embeddedFont>
      <p:font typeface="Roboto" panose="02000000000000000000" pitchFamily="2"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354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3.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roboflow.com/" TargetMode="External"/><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17289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E3C4E"/>
                </a:solidFill>
                <a:latin typeface="Host Grotesk Medium" pitchFamily="34" charset="0"/>
                <a:ea typeface="Host Grotesk Medium" pitchFamily="34" charset="-122"/>
                <a:cs typeface="Host Grotesk Medium" pitchFamily="34" charset="-120"/>
              </a:rPr>
              <a:t>Automatic License Plate Detection and Recognition</a:t>
            </a:r>
            <a:endParaRPr lang="en-US" sz="4450" dirty="0"/>
          </a:p>
        </p:txBody>
      </p:sp>
      <p:sp>
        <p:nvSpPr>
          <p:cNvPr id="4" name="Text 1"/>
          <p:cNvSpPr/>
          <p:nvPr/>
        </p:nvSpPr>
        <p:spPr>
          <a:xfrm>
            <a:off x="6280190" y="3930610"/>
            <a:ext cx="75564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MIS 5600 - DEEP LEARNING AND TEXT ANALYTICS</a:t>
            </a:r>
            <a:endParaRPr lang="en-US" sz="1750" dirty="0"/>
          </a:p>
        </p:txBody>
      </p:sp>
      <p:sp>
        <p:nvSpPr>
          <p:cNvPr id="5" name="Text 2"/>
          <p:cNvSpPr/>
          <p:nvPr/>
        </p:nvSpPr>
        <p:spPr>
          <a:xfrm>
            <a:off x="6280190" y="4525923"/>
            <a:ext cx="7556421" cy="340162"/>
          </a:xfrm>
          <a:prstGeom prst="rect">
            <a:avLst/>
          </a:prstGeom>
          <a:noFill/>
          <a:ln/>
        </p:spPr>
        <p:txBody>
          <a:bodyPr wrap="none" lIns="0" tIns="0" rIns="0" bIns="0" rtlCol="0" anchor="t"/>
          <a:lstStyle/>
          <a:p>
            <a:pPr marL="0" indent="0" algn="l">
              <a:lnSpc>
                <a:spcPts val="2650"/>
              </a:lnSpc>
              <a:buNone/>
            </a:pPr>
            <a:endParaRPr lang="en-US" sz="1750" dirty="0"/>
          </a:p>
        </p:txBody>
      </p:sp>
      <p:sp>
        <p:nvSpPr>
          <p:cNvPr id="6" name="Text 3"/>
          <p:cNvSpPr/>
          <p:nvPr/>
        </p:nvSpPr>
        <p:spPr>
          <a:xfrm>
            <a:off x="6280190" y="5361657"/>
            <a:ext cx="75564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Project Group: Bipika Sapkota and Vyshali Poola</a:t>
            </a:r>
            <a:endParaRPr lang="en-US" sz="1750" dirty="0"/>
          </a:p>
        </p:txBody>
      </p:sp>
      <p:sp>
        <p:nvSpPr>
          <p:cNvPr id="7" name="Text 4"/>
          <p:cNvSpPr/>
          <p:nvPr/>
        </p:nvSpPr>
        <p:spPr>
          <a:xfrm>
            <a:off x="6280190" y="5716548"/>
            <a:ext cx="75564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Presented to: Dr. Vijayan Sugumaran</a:t>
            </a:r>
            <a:endParaRPr lang="en-US" sz="1750" dirty="0"/>
          </a:p>
        </p:txBody>
      </p:sp>
      <p:pic>
        <p:nvPicPr>
          <p:cNvPr id="11" name="Picture 10" descr="A white surface with a black border&#10;&#10;AI-generated content may be incorrect.">
            <a:extLst>
              <a:ext uri="{FF2B5EF4-FFF2-40B4-BE49-F238E27FC236}">
                <a16:creationId xmlns:a16="http://schemas.microsoft.com/office/drawing/2014/main" id="{073784C9-5F40-0468-1D1F-184DA6908527}"/>
              </a:ext>
            </a:extLst>
          </p:cNvPr>
          <p:cNvPicPr>
            <a:picLocks noChangeAspect="1"/>
          </p:cNvPicPr>
          <p:nvPr/>
        </p:nvPicPr>
        <p:blipFill>
          <a:blip r:embed="rId4"/>
          <a:stretch>
            <a:fillRect/>
          </a:stretch>
        </p:blipFill>
        <p:spPr>
          <a:xfrm>
            <a:off x="12639397" y="7353178"/>
            <a:ext cx="1991003" cy="8764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4245" y="491609"/>
            <a:ext cx="3688318" cy="445889"/>
          </a:xfrm>
          <a:prstGeom prst="rect">
            <a:avLst/>
          </a:prstGeom>
          <a:noFill/>
          <a:ln/>
        </p:spPr>
        <p:txBody>
          <a:bodyPr wrap="none" lIns="0" tIns="0" rIns="0" bIns="0" rtlCol="0" anchor="t"/>
          <a:lstStyle/>
          <a:p>
            <a:pPr marL="0" indent="0" algn="l">
              <a:lnSpc>
                <a:spcPts val="3500"/>
              </a:lnSpc>
              <a:buNone/>
            </a:pPr>
            <a:r>
              <a:rPr lang="en-US" sz="2800" dirty="0">
                <a:solidFill>
                  <a:srgbClr val="2E3C4E"/>
                </a:solidFill>
                <a:latin typeface="Host Grotesk Medium" pitchFamily="34" charset="0"/>
                <a:ea typeface="Host Grotesk Medium" pitchFamily="34" charset="-122"/>
                <a:cs typeface="Host Grotesk Medium" pitchFamily="34" charset="-120"/>
              </a:rPr>
              <a:t>Model Application       </a:t>
            </a:r>
            <a:endParaRPr lang="en-US" sz="2800" dirty="0"/>
          </a:p>
        </p:txBody>
      </p:sp>
      <p:sp>
        <p:nvSpPr>
          <p:cNvPr id="3" name="Text 1"/>
          <p:cNvSpPr/>
          <p:nvPr/>
        </p:nvSpPr>
        <p:spPr>
          <a:xfrm>
            <a:off x="624245" y="1294209"/>
            <a:ext cx="13381911" cy="334447"/>
          </a:xfrm>
          <a:prstGeom prst="rect">
            <a:avLst/>
          </a:prstGeom>
          <a:noFill/>
          <a:ln/>
        </p:spPr>
        <p:txBody>
          <a:bodyPr wrap="none" lIns="0" tIns="0" rIns="0" bIns="0" rtlCol="0" anchor="t"/>
          <a:lstStyle/>
          <a:p>
            <a:pPr marL="0" indent="0" algn="ctr">
              <a:lnSpc>
                <a:spcPts val="2600"/>
              </a:lnSpc>
              <a:buNone/>
            </a:pPr>
            <a:r>
              <a:rPr lang="en-US" sz="1750" dirty="0">
                <a:solidFill>
                  <a:srgbClr val="384653"/>
                </a:solidFill>
                <a:latin typeface="Roboto" pitchFamily="34" charset="0"/>
                <a:ea typeface="Roboto" pitchFamily="34" charset="-122"/>
                <a:cs typeface="Roboto" pitchFamily="34" charset="-120"/>
              </a:rPr>
              <a:t> Original Plate - "</a:t>
            </a:r>
            <a:r>
              <a:rPr lang="en-US" sz="1750" b="1" dirty="0">
                <a:solidFill>
                  <a:srgbClr val="384653"/>
                </a:solidFill>
                <a:latin typeface="Roboto" pitchFamily="34" charset="0"/>
                <a:ea typeface="Roboto" pitchFamily="34" charset="-122"/>
                <a:cs typeface="Roboto" pitchFamily="34" charset="-120"/>
              </a:rPr>
              <a:t>6835 CDY</a:t>
            </a:r>
            <a:r>
              <a:rPr lang="en-US" sz="1750" dirty="0">
                <a:solidFill>
                  <a:srgbClr val="384653"/>
                </a:solidFill>
                <a:latin typeface="Roboto" pitchFamily="34" charset="0"/>
                <a:ea typeface="Roboto" pitchFamily="34" charset="-122"/>
                <a:cs typeface="Roboto" pitchFamily="34" charset="-120"/>
              </a:rPr>
              <a:t>"</a:t>
            </a:r>
            <a:endParaRPr lang="en-US" sz="1750" dirty="0"/>
          </a:p>
        </p:txBody>
      </p:sp>
      <p:sp>
        <p:nvSpPr>
          <p:cNvPr id="4" name="Text 2"/>
          <p:cNvSpPr/>
          <p:nvPr/>
        </p:nvSpPr>
        <p:spPr>
          <a:xfrm>
            <a:off x="4238596" y="2006908"/>
            <a:ext cx="1872375" cy="267533"/>
          </a:xfrm>
          <a:prstGeom prst="rect">
            <a:avLst/>
          </a:prstGeom>
          <a:noFill/>
          <a:ln/>
        </p:spPr>
        <p:txBody>
          <a:bodyPr wrap="none" lIns="0" tIns="0" rIns="0" bIns="0" rtlCol="0" anchor="t"/>
          <a:lstStyle/>
          <a:p>
            <a:pPr marL="0" indent="0" algn="l">
              <a:lnSpc>
                <a:spcPts val="2100"/>
              </a:lnSpc>
              <a:buNone/>
            </a:pPr>
            <a:r>
              <a:rPr lang="en-US" sz="1400" b="1" dirty="0">
                <a:solidFill>
                  <a:srgbClr val="384653"/>
                </a:solidFill>
                <a:latin typeface="Roboto" pitchFamily="34" charset="0"/>
                <a:ea typeface="Roboto" pitchFamily="34" charset="-122"/>
                <a:cs typeface="Roboto" pitchFamily="34" charset="-120"/>
              </a:rPr>
              <a:t>EasyOCR</a:t>
            </a:r>
            <a:endParaRPr lang="en-US" sz="1400" dirty="0"/>
          </a:p>
        </p:txBody>
      </p:sp>
      <p:pic>
        <p:nvPicPr>
          <p:cNvPr id="5" name="Image 0" descr="preencoded.png"/>
          <p:cNvPicPr>
            <a:picLocks noChangeAspect="1"/>
          </p:cNvPicPr>
          <p:nvPr/>
        </p:nvPicPr>
        <p:blipFill>
          <a:blip r:embed="rId3"/>
          <a:stretch>
            <a:fillRect/>
          </a:stretch>
        </p:blipFill>
        <p:spPr>
          <a:xfrm>
            <a:off x="2329753" y="2319696"/>
            <a:ext cx="4351942" cy="4351942"/>
          </a:xfrm>
          <a:prstGeom prst="rect">
            <a:avLst/>
          </a:prstGeom>
        </p:spPr>
      </p:pic>
      <p:sp>
        <p:nvSpPr>
          <p:cNvPr id="6" name="Text 3"/>
          <p:cNvSpPr/>
          <p:nvPr/>
        </p:nvSpPr>
        <p:spPr>
          <a:xfrm>
            <a:off x="624245" y="6810613"/>
            <a:ext cx="6473428" cy="267533"/>
          </a:xfrm>
          <a:prstGeom prst="rect">
            <a:avLst/>
          </a:prstGeom>
          <a:noFill/>
          <a:ln/>
        </p:spPr>
        <p:txBody>
          <a:bodyPr wrap="none" lIns="0" tIns="0" rIns="0" bIns="0" rtlCol="0" anchor="t"/>
          <a:lstStyle/>
          <a:p>
            <a:pPr marL="342900" indent="-342900" algn="l">
              <a:lnSpc>
                <a:spcPts val="2100"/>
              </a:lnSpc>
              <a:buSzPct val="100000"/>
              <a:buChar char="•"/>
            </a:pPr>
            <a:r>
              <a:rPr lang="en-US" sz="1400" b="1" dirty="0">
                <a:solidFill>
                  <a:srgbClr val="384653"/>
                </a:solidFill>
                <a:latin typeface="Roboto" pitchFamily="34" charset="0"/>
                <a:ea typeface="Roboto" pitchFamily="34" charset="-122"/>
                <a:cs typeface="Roboto" pitchFamily="34" charset="-120"/>
              </a:rPr>
              <a:t>EasyOCR output:</a:t>
            </a:r>
            <a:r>
              <a:rPr lang="en-US" sz="1400" dirty="0">
                <a:solidFill>
                  <a:srgbClr val="384653"/>
                </a:solidFill>
                <a:latin typeface="Roboto" pitchFamily="34" charset="0"/>
                <a:ea typeface="Roboto" pitchFamily="34" charset="-122"/>
                <a:cs typeface="Roboto" pitchFamily="34" charset="-120"/>
              </a:rPr>
              <a:t> 6835</a:t>
            </a:r>
            <a:endParaRPr lang="en-US" sz="1400" dirty="0"/>
          </a:p>
        </p:txBody>
      </p:sp>
      <p:sp>
        <p:nvSpPr>
          <p:cNvPr id="7" name="Text 4"/>
          <p:cNvSpPr/>
          <p:nvPr/>
        </p:nvSpPr>
        <p:spPr>
          <a:xfrm>
            <a:off x="624245" y="7140535"/>
            <a:ext cx="6473428" cy="535067"/>
          </a:xfrm>
          <a:prstGeom prst="rect">
            <a:avLst/>
          </a:prstGeom>
          <a:noFill/>
          <a:ln/>
        </p:spPr>
        <p:txBody>
          <a:bodyPr wrap="square" lIns="0" tIns="0" rIns="0" bIns="0" rtlCol="0" anchor="t"/>
          <a:lstStyle/>
          <a:p>
            <a:pPr marL="342900" indent="-342900" algn="l">
              <a:lnSpc>
                <a:spcPts val="2100"/>
              </a:lnSpc>
              <a:buSzPct val="100000"/>
              <a:buChar char="•"/>
            </a:pPr>
            <a:r>
              <a:rPr lang="en-US" sz="1400" b="1" dirty="0">
                <a:solidFill>
                  <a:srgbClr val="384653"/>
                </a:solidFill>
                <a:latin typeface="Roboto" pitchFamily="34" charset="0"/>
                <a:ea typeface="Roboto" pitchFamily="34" charset="-122"/>
                <a:cs typeface="Roboto" pitchFamily="34" charset="-120"/>
              </a:rPr>
              <a:t>Issue:</a:t>
            </a:r>
            <a:r>
              <a:rPr lang="en-US" sz="1400" dirty="0">
                <a:solidFill>
                  <a:srgbClr val="384653"/>
                </a:solidFill>
                <a:latin typeface="Roboto" pitchFamily="34" charset="0"/>
                <a:ea typeface="Roboto" pitchFamily="34" charset="-122"/>
                <a:cs typeface="Roboto" pitchFamily="34" charset="-120"/>
              </a:rPr>
              <a:t> It captured only the first four characters instead of the full plate"6835 CDY".</a:t>
            </a:r>
            <a:endParaRPr lang="en-US" sz="1400" dirty="0"/>
          </a:p>
        </p:txBody>
      </p:sp>
      <p:sp>
        <p:nvSpPr>
          <p:cNvPr id="8" name="Text 5"/>
          <p:cNvSpPr/>
          <p:nvPr/>
        </p:nvSpPr>
        <p:spPr>
          <a:xfrm>
            <a:off x="9297228" y="1969481"/>
            <a:ext cx="956381" cy="267533"/>
          </a:xfrm>
          <a:prstGeom prst="rect">
            <a:avLst/>
          </a:prstGeom>
          <a:noFill/>
          <a:ln/>
        </p:spPr>
        <p:txBody>
          <a:bodyPr wrap="none" lIns="0" tIns="0" rIns="0" bIns="0" rtlCol="0" anchor="t"/>
          <a:lstStyle/>
          <a:p>
            <a:pPr marL="0" indent="0" algn="l">
              <a:lnSpc>
                <a:spcPts val="2100"/>
              </a:lnSpc>
              <a:buNone/>
            </a:pPr>
            <a:r>
              <a:rPr lang="en-US" sz="1400" b="1" dirty="0">
                <a:solidFill>
                  <a:srgbClr val="384653"/>
                </a:solidFill>
                <a:latin typeface="Roboto" pitchFamily="34" charset="0"/>
                <a:ea typeface="Roboto" pitchFamily="34" charset="-122"/>
                <a:cs typeface="Roboto" pitchFamily="34" charset="-120"/>
              </a:rPr>
              <a:t>PaddleOCR</a:t>
            </a:r>
            <a:endParaRPr lang="en-US" sz="1400" dirty="0"/>
          </a:p>
        </p:txBody>
      </p:sp>
      <p:pic>
        <p:nvPicPr>
          <p:cNvPr id="9" name="Image 1" descr="preencoded.png"/>
          <p:cNvPicPr>
            <a:picLocks noChangeAspect="1"/>
          </p:cNvPicPr>
          <p:nvPr/>
        </p:nvPicPr>
        <p:blipFill>
          <a:blip r:embed="rId4"/>
          <a:stretch>
            <a:fillRect/>
          </a:stretch>
        </p:blipFill>
        <p:spPr>
          <a:xfrm>
            <a:off x="7417943" y="2319695"/>
            <a:ext cx="4254588" cy="4254588"/>
          </a:xfrm>
          <a:prstGeom prst="rect">
            <a:avLst/>
          </a:prstGeom>
        </p:spPr>
      </p:pic>
      <p:sp>
        <p:nvSpPr>
          <p:cNvPr id="10" name="Text 6"/>
          <p:cNvSpPr/>
          <p:nvPr/>
        </p:nvSpPr>
        <p:spPr>
          <a:xfrm>
            <a:off x="7540347" y="6790730"/>
            <a:ext cx="6473428" cy="267533"/>
          </a:xfrm>
          <a:prstGeom prst="rect">
            <a:avLst/>
          </a:prstGeom>
          <a:noFill/>
          <a:ln/>
        </p:spPr>
        <p:txBody>
          <a:bodyPr wrap="none" lIns="0" tIns="0" rIns="0" bIns="0" rtlCol="0" anchor="t"/>
          <a:lstStyle/>
          <a:p>
            <a:pPr marL="342900" indent="-342900" algn="l">
              <a:lnSpc>
                <a:spcPts val="2100"/>
              </a:lnSpc>
              <a:buSzPct val="100000"/>
              <a:buChar char="•"/>
            </a:pPr>
            <a:r>
              <a:rPr lang="en-US" sz="1400" b="1" dirty="0">
                <a:solidFill>
                  <a:srgbClr val="384653"/>
                </a:solidFill>
                <a:latin typeface="Roboto" pitchFamily="34" charset="0"/>
                <a:ea typeface="Roboto" pitchFamily="34" charset="-122"/>
                <a:cs typeface="Roboto" pitchFamily="34" charset="-120"/>
              </a:rPr>
              <a:t>PaddleOCR output:</a:t>
            </a:r>
            <a:r>
              <a:rPr lang="en-US" sz="1400" dirty="0">
                <a:solidFill>
                  <a:srgbClr val="384653"/>
                </a:solidFill>
                <a:latin typeface="Roboto" pitchFamily="34" charset="0"/>
                <a:ea typeface="Roboto" pitchFamily="34" charset="-122"/>
                <a:cs typeface="Roboto" pitchFamily="34" charset="-120"/>
              </a:rPr>
              <a:t> 6835 CDY</a:t>
            </a:r>
            <a:endParaRPr lang="en-US" sz="1400" dirty="0"/>
          </a:p>
        </p:txBody>
      </p:sp>
      <p:sp>
        <p:nvSpPr>
          <p:cNvPr id="11" name="Text 7"/>
          <p:cNvSpPr/>
          <p:nvPr/>
        </p:nvSpPr>
        <p:spPr>
          <a:xfrm>
            <a:off x="7540347" y="7120652"/>
            <a:ext cx="6473428" cy="535067"/>
          </a:xfrm>
          <a:prstGeom prst="rect">
            <a:avLst/>
          </a:prstGeom>
          <a:noFill/>
          <a:ln/>
        </p:spPr>
        <p:txBody>
          <a:bodyPr wrap="square" lIns="0" tIns="0" rIns="0" bIns="0" rtlCol="0" anchor="t"/>
          <a:lstStyle/>
          <a:p>
            <a:pPr marL="342900" indent="-342900" algn="l">
              <a:lnSpc>
                <a:spcPts val="2100"/>
              </a:lnSpc>
              <a:buSzPct val="100000"/>
              <a:buChar char="•"/>
            </a:pPr>
            <a:r>
              <a:rPr lang="en-US" sz="1400" b="1" dirty="0">
                <a:solidFill>
                  <a:srgbClr val="384653"/>
                </a:solidFill>
                <a:latin typeface="Roboto" pitchFamily="34" charset="0"/>
                <a:ea typeface="Roboto" pitchFamily="34" charset="-122"/>
                <a:cs typeface="Roboto" pitchFamily="34" charset="-120"/>
              </a:rPr>
              <a:t>Observation:</a:t>
            </a:r>
            <a:r>
              <a:rPr lang="en-US" sz="1400" dirty="0">
                <a:solidFill>
                  <a:srgbClr val="384653"/>
                </a:solidFill>
                <a:latin typeface="Roboto" pitchFamily="34" charset="0"/>
                <a:ea typeface="Roboto" pitchFamily="34" charset="-122"/>
                <a:cs typeface="Roboto" pitchFamily="34" charset="-120"/>
              </a:rPr>
              <a:t> PaddleOCR is more robust for multi character lines and supports stronger text line detection.</a:t>
            </a:r>
            <a:endParaRPr lang="en-US" sz="1400" dirty="0"/>
          </a:p>
        </p:txBody>
      </p:sp>
      <p:pic>
        <p:nvPicPr>
          <p:cNvPr id="12" name="Picture 11" descr="A white surface with a black border&#10;&#10;AI-generated content may be incorrect.">
            <a:extLst>
              <a:ext uri="{FF2B5EF4-FFF2-40B4-BE49-F238E27FC236}">
                <a16:creationId xmlns:a16="http://schemas.microsoft.com/office/drawing/2014/main" id="{28183669-2EB5-E214-66CE-D8F0E23DE609}"/>
              </a:ext>
            </a:extLst>
          </p:cNvPr>
          <p:cNvPicPr>
            <a:picLocks noChangeAspect="1"/>
          </p:cNvPicPr>
          <p:nvPr/>
        </p:nvPicPr>
        <p:blipFill>
          <a:blip r:embed="rId5"/>
          <a:stretch>
            <a:fillRect/>
          </a:stretch>
        </p:blipFill>
        <p:spPr>
          <a:xfrm>
            <a:off x="12639397" y="7353178"/>
            <a:ext cx="1991003" cy="8764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75454"/>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Model Metrics</a:t>
            </a:r>
            <a:endParaRPr lang="en-US" sz="3550" dirty="0"/>
          </a:p>
        </p:txBody>
      </p:sp>
      <p:pic>
        <p:nvPicPr>
          <p:cNvPr id="3" name="Image 0" descr="preencoded.png"/>
          <p:cNvPicPr>
            <a:picLocks noChangeAspect="1"/>
          </p:cNvPicPr>
          <p:nvPr/>
        </p:nvPicPr>
        <p:blipFill>
          <a:blip r:embed="rId3"/>
          <a:stretch>
            <a:fillRect/>
          </a:stretch>
        </p:blipFill>
        <p:spPr>
          <a:xfrm>
            <a:off x="1657112" y="1796058"/>
            <a:ext cx="11316176" cy="5658088"/>
          </a:xfrm>
          <a:prstGeom prst="rect">
            <a:avLst/>
          </a:prstGeom>
        </p:spPr>
      </p:pic>
      <p:pic>
        <p:nvPicPr>
          <p:cNvPr id="4" name="Picture 3" descr="A white surface with a black border&#10;&#10;AI-generated content may be incorrect.">
            <a:extLst>
              <a:ext uri="{FF2B5EF4-FFF2-40B4-BE49-F238E27FC236}">
                <a16:creationId xmlns:a16="http://schemas.microsoft.com/office/drawing/2014/main" id="{788FDA82-606C-CE62-6962-4528355CFF6B}"/>
              </a:ext>
            </a:extLst>
          </p:cNvPr>
          <p:cNvPicPr>
            <a:picLocks noChangeAspect="1"/>
          </p:cNvPicPr>
          <p:nvPr/>
        </p:nvPicPr>
        <p:blipFill>
          <a:blip r:embed="rId4"/>
          <a:stretch>
            <a:fillRect/>
          </a:stretch>
        </p:blipFill>
        <p:spPr>
          <a:xfrm>
            <a:off x="12894066" y="7465282"/>
            <a:ext cx="1736333" cy="7643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10389"/>
            <a:ext cx="9095184"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Confusion Matrix and Label Distribution Plot</a:t>
            </a:r>
            <a:endParaRPr lang="en-US" sz="3550" dirty="0"/>
          </a:p>
        </p:txBody>
      </p:sp>
      <p:pic>
        <p:nvPicPr>
          <p:cNvPr id="3" name="Image 0" descr="preencoded.png"/>
          <p:cNvPicPr>
            <a:picLocks noChangeAspect="1"/>
          </p:cNvPicPr>
          <p:nvPr/>
        </p:nvPicPr>
        <p:blipFill>
          <a:blip r:embed="rId3"/>
          <a:stretch>
            <a:fillRect/>
          </a:stretch>
        </p:blipFill>
        <p:spPr>
          <a:xfrm>
            <a:off x="793789" y="2547991"/>
            <a:ext cx="5205659" cy="3904244"/>
          </a:xfrm>
          <a:prstGeom prst="rect">
            <a:avLst/>
          </a:prstGeom>
        </p:spPr>
      </p:pic>
      <p:pic>
        <p:nvPicPr>
          <p:cNvPr id="4" name="Image 1" descr="preencoded.png"/>
          <p:cNvPicPr>
            <a:picLocks noChangeAspect="1"/>
          </p:cNvPicPr>
          <p:nvPr/>
        </p:nvPicPr>
        <p:blipFill>
          <a:blip r:embed="rId4"/>
          <a:stretch>
            <a:fillRect/>
          </a:stretch>
        </p:blipFill>
        <p:spPr>
          <a:xfrm>
            <a:off x="6330909" y="2529536"/>
            <a:ext cx="3922699" cy="3922699"/>
          </a:xfrm>
          <a:prstGeom prst="rect">
            <a:avLst/>
          </a:prstGeom>
        </p:spPr>
      </p:pic>
      <p:sp>
        <p:nvSpPr>
          <p:cNvPr id="5" name="Text 1"/>
          <p:cNvSpPr/>
          <p:nvPr/>
        </p:nvSpPr>
        <p:spPr>
          <a:xfrm>
            <a:off x="10910888" y="2633305"/>
            <a:ext cx="2940725" cy="1020485"/>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993 true positives</a:t>
            </a:r>
            <a:r>
              <a:rPr lang="en-US" sz="1750" dirty="0">
                <a:solidFill>
                  <a:srgbClr val="384653"/>
                </a:solidFill>
                <a:latin typeface="Roboto" pitchFamily="34" charset="0"/>
                <a:ea typeface="Roboto" pitchFamily="34" charset="-122"/>
                <a:cs typeface="Roboto" pitchFamily="34" charset="-120"/>
              </a:rPr>
              <a:t> </a:t>
            </a:r>
          </a:p>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YOLO correctly detects most license plates.</a:t>
            </a:r>
            <a:endParaRPr lang="en-US" sz="1750" dirty="0"/>
          </a:p>
        </p:txBody>
      </p:sp>
      <p:sp>
        <p:nvSpPr>
          <p:cNvPr id="6" name="Text 2"/>
          <p:cNvSpPr/>
          <p:nvPr/>
        </p:nvSpPr>
        <p:spPr>
          <a:xfrm>
            <a:off x="10910888" y="3733086"/>
            <a:ext cx="2940725" cy="1360646"/>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198 false positives</a:t>
            </a:r>
            <a:r>
              <a:rPr lang="en-US" sz="1750" dirty="0">
                <a:solidFill>
                  <a:srgbClr val="384653"/>
                </a:solidFill>
                <a:latin typeface="Roboto" pitchFamily="34" charset="0"/>
                <a:ea typeface="Roboto" pitchFamily="34" charset="-122"/>
                <a:cs typeface="Roboto" pitchFamily="34" charset="-120"/>
              </a:rPr>
              <a:t> </a:t>
            </a:r>
          </a:p>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Model sometimes predicts plates on background areas.</a:t>
            </a:r>
            <a:endParaRPr lang="en-US" sz="1750" dirty="0"/>
          </a:p>
        </p:txBody>
      </p:sp>
      <p:sp>
        <p:nvSpPr>
          <p:cNvPr id="7" name="Text 3"/>
          <p:cNvSpPr/>
          <p:nvPr/>
        </p:nvSpPr>
        <p:spPr>
          <a:xfrm>
            <a:off x="10910888" y="5173028"/>
            <a:ext cx="2940725" cy="1020485"/>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160 false negatives</a:t>
            </a:r>
            <a:r>
              <a:rPr lang="en-US" sz="1750" dirty="0">
                <a:solidFill>
                  <a:srgbClr val="384653"/>
                </a:solidFill>
                <a:latin typeface="Roboto" pitchFamily="34" charset="0"/>
                <a:ea typeface="Roboto" pitchFamily="34" charset="-122"/>
                <a:cs typeface="Roboto" pitchFamily="34" charset="-120"/>
              </a:rPr>
              <a:t> </a:t>
            </a:r>
          </a:p>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some plates are missed in challenging conditions.</a:t>
            </a:r>
            <a:endParaRPr lang="en-US" sz="1750" dirty="0"/>
          </a:p>
        </p:txBody>
      </p:sp>
      <p:pic>
        <p:nvPicPr>
          <p:cNvPr id="8" name="Picture 7" descr="A white surface with a black border&#10;&#10;AI-generated content may be incorrect.">
            <a:extLst>
              <a:ext uri="{FF2B5EF4-FFF2-40B4-BE49-F238E27FC236}">
                <a16:creationId xmlns:a16="http://schemas.microsoft.com/office/drawing/2014/main" id="{45DF71AA-A146-1DF0-BBE6-B5DDD3A86BE2}"/>
              </a:ext>
            </a:extLst>
          </p:cNvPr>
          <p:cNvPicPr>
            <a:picLocks noChangeAspect="1"/>
          </p:cNvPicPr>
          <p:nvPr/>
        </p:nvPicPr>
        <p:blipFill>
          <a:blip r:embed="rId5"/>
          <a:stretch>
            <a:fillRect/>
          </a:stretch>
        </p:blipFill>
        <p:spPr>
          <a:xfrm>
            <a:off x="12639397" y="7353178"/>
            <a:ext cx="1991003" cy="8764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284089"/>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Model Improvements</a:t>
            </a:r>
            <a:endParaRPr lang="en-US" sz="3550" dirty="0"/>
          </a:p>
        </p:txBody>
      </p:sp>
      <p:pic>
        <p:nvPicPr>
          <p:cNvPr id="3" name="Image 0" descr="preencoded.png"/>
          <p:cNvPicPr>
            <a:picLocks noChangeAspect="1"/>
          </p:cNvPicPr>
          <p:nvPr/>
        </p:nvPicPr>
        <p:blipFill>
          <a:blip r:embed="rId3"/>
          <a:stretch>
            <a:fillRect/>
          </a:stretch>
        </p:blipFill>
        <p:spPr>
          <a:xfrm>
            <a:off x="793790" y="2446377"/>
            <a:ext cx="8148161" cy="3699629"/>
          </a:xfrm>
          <a:prstGeom prst="rect">
            <a:avLst/>
          </a:prstGeom>
        </p:spPr>
      </p:pic>
      <p:sp>
        <p:nvSpPr>
          <p:cNvPr id="4" name="Text 1"/>
          <p:cNvSpPr/>
          <p:nvPr/>
        </p:nvSpPr>
        <p:spPr>
          <a:xfrm>
            <a:off x="793790" y="6401157"/>
            <a:ext cx="8148161" cy="340162"/>
          </a:xfrm>
          <a:prstGeom prst="rect">
            <a:avLst/>
          </a:prstGeom>
          <a:noFill/>
          <a:ln/>
        </p:spPr>
        <p:txBody>
          <a:bodyPr wrap="none" lIns="0" tIns="0" rIns="0" bIns="0" rtlCol="0" anchor="t"/>
          <a:lstStyle/>
          <a:p>
            <a:pPr marL="0" indent="0" algn="l">
              <a:lnSpc>
                <a:spcPts val="2650"/>
              </a:lnSpc>
              <a:buNone/>
            </a:pPr>
            <a:endParaRPr lang="en-US" sz="1750" dirty="0"/>
          </a:p>
        </p:txBody>
      </p:sp>
      <p:sp>
        <p:nvSpPr>
          <p:cNvPr id="5" name="Text 2"/>
          <p:cNvSpPr/>
          <p:nvPr/>
        </p:nvSpPr>
        <p:spPr>
          <a:xfrm>
            <a:off x="9502973" y="2850594"/>
            <a:ext cx="4341138" cy="1020485"/>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Preprocessing pipeline added</a:t>
            </a:r>
            <a:r>
              <a:rPr lang="en-US" sz="1750" dirty="0">
                <a:solidFill>
                  <a:srgbClr val="384653"/>
                </a:solidFill>
                <a:latin typeface="Roboto" pitchFamily="34" charset="0"/>
                <a:ea typeface="Roboto" pitchFamily="34" charset="-122"/>
                <a:cs typeface="Roboto" pitchFamily="34" charset="-120"/>
              </a:rPr>
              <a:t> (grayscale, deskewing, contrast boost, super-resolution) </a:t>
            </a:r>
            <a:endParaRPr lang="en-US" sz="1750" dirty="0"/>
          </a:p>
        </p:txBody>
      </p:sp>
      <p:sp>
        <p:nvSpPr>
          <p:cNvPr id="6" name="Text 3"/>
          <p:cNvSpPr/>
          <p:nvPr/>
        </p:nvSpPr>
        <p:spPr>
          <a:xfrm>
            <a:off x="9502973" y="3950375"/>
            <a:ext cx="4341138" cy="1020485"/>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Improved OCR accuracy</a:t>
            </a:r>
            <a:r>
              <a:rPr lang="en-US" sz="1750" dirty="0">
                <a:solidFill>
                  <a:srgbClr val="384653"/>
                </a:solidFill>
                <a:latin typeface="Roboto" pitchFamily="34" charset="0"/>
                <a:ea typeface="Roboto" pitchFamily="34" charset="-122"/>
                <a:cs typeface="Roboto" pitchFamily="34" charset="-120"/>
              </a:rPr>
              <a:t>By reducing blur/noise and straightening tilted plates.</a:t>
            </a:r>
            <a:endParaRPr lang="en-US" sz="1750" dirty="0"/>
          </a:p>
        </p:txBody>
      </p:sp>
      <p:sp>
        <p:nvSpPr>
          <p:cNvPr id="7" name="Text 4"/>
          <p:cNvSpPr/>
          <p:nvPr/>
        </p:nvSpPr>
        <p:spPr>
          <a:xfrm>
            <a:off x="9502973" y="5050155"/>
            <a:ext cx="4341138" cy="1360646"/>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Overall effect</a:t>
            </a:r>
            <a:r>
              <a:rPr lang="en-US" sz="1750" dirty="0">
                <a:solidFill>
                  <a:srgbClr val="384653"/>
                </a:solidFill>
                <a:latin typeface="Roboto" pitchFamily="34" charset="0"/>
                <a:ea typeface="Roboto" pitchFamily="34" charset="-122"/>
                <a:cs typeface="Roboto" pitchFamily="34" charset="-120"/>
              </a:rPr>
              <a:t> Higher confidence predictions and more reliable recognition in real world conditions</a:t>
            </a:r>
            <a:endParaRPr lang="en-US" sz="1750" dirty="0"/>
          </a:p>
        </p:txBody>
      </p:sp>
      <p:pic>
        <p:nvPicPr>
          <p:cNvPr id="8" name="Picture 7" descr="A white surface with a black border&#10;&#10;AI-generated content may be incorrect.">
            <a:extLst>
              <a:ext uri="{FF2B5EF4-FFF2-40B4-BE49-F238E27FC236}">
                <a16:creationId xmlns:a16="http://schemas.microsoft.com/office/drawing/2014/main" id="{63BEB74B-0D88-3F52-93E5-476053496FAE}"/>
              </a:ext>
            </a:extLst>
          </p:cNvPr>
          <p:cNvPicPr>
            <a:picLocks noChangeAspect="1"/>
          </p:cNvPicPr>
          <p:nvPr/>
        </p:nvPicPr>
        <p:blipFill>
          <a:blip r:embed="rId4"/>
          <a:stretch>
            <a:fillRect/>
          </a:stretch>
        </p:blipFill>
        <p:spPr>
          <a:xfrm>
            <a:off x="12639397" y="7353178"/>
            <a:ext cx="1991003" cy="8764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925711"/>
            <a:ext cx="8927783"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Model Building: Faster R-CNN for Accuracy</a:t>
            </a:r>
            <a:endParaRPr lang="en-US" sz="3550" dirty="0"/>
          </a:p>
        </p:txBody>
      </p:sp>
      <p:sp>
        <p:nvSpPr>
          <p:cNvPr id="3" name="Text 1"/>
          <p:cNvSpPr/>
          <p:nvPr/>
        </p:nvSpPr>
        <p:spPr>
          <a:xfrm>
            <a:off x="793790" y="1946315"/>
            <a:ext cx="130428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For high accuracy, we developed a Faster R-CNN model based on a pre-trained COCO model, customized for license plate detection.</a:t>
            </a:r>
            <a:endParaRPr lang="en-US" sz="1750" dirty="0"/>
          </a:p>
        </p:txBody>
      </p:sp>
      <p:sp>
        <p:nvSpPr>
          <p:cNvPr id="4" name="Shape 2"/>
          <p:cNvSpPr/>
          <p:nvPr/>
        </p:nvSpPr>
        <p:spPr>
          <a:xfrm>
            <a:off x="793790" y="2881789"/>
            <a:ext cx="13042821" cy="4421981"/>
          </a:xfrm>
          <a:prstGeom prst="roundRect">
            <a:avLst>
              <a:gd name="adj" fmla="val 2154"/>
            </a:avLst>
          </a:prstGeom>
          <a:solidFill>
            <a:srgbClr val="EDECE8"/>
          </a:solidFill>
          <a:ln/>
        </p:spPr>
        <p:txBody>
          <a:bodyPr/>
          <a:lstStyle/>
          <a:p>
            <a:endParaRPr lang="en-US"/>
          </a:p>
        </p:txBody>
      </p:sp>
      <p:sp>
        <p:nvSpPr>
          <p:cNvPr id="5" name="Shape 3"/>
          <p:cNvSpPr/>
          <p:nvPr/>
        </p:nvSpPr>
        <p:spPr>
          <a:xfrm>
            <a:off x="782479" y="2881789"/>
            <a:ext cx="13065443" cy="4421981"/>
          </a:xfrm>
          <a:prstGeom prst="roundRect">
            <a:avLst>
              <a:gd name="adj" fmla="val 769"/>
            </a:avLst>
          </a:prstGeom>
          <a:solidFill>
            <a:srgbClr val="EDECE8"/>
          </a:solidFill>
          <a:ln/>
        </p:spPr>
        <p:txBody>
          <a:bodyPr/>
          <a:lstStyle/>
          <a:p>
            <a:endParaRPr lang="en-US"/>
          </a:p>
        </p:txBody>
      </p:sp>
      <p:sp>
        <p:nvSpPr>
          <p:cNvPr id="6" name="Text 4"/>
          <p:cNvSpPr/>
          <p:nvPr/>
        </p:nvSpPr>
        <p:spPr>
          <a:xfrm>
            <a:off x="1009293" y="3051810"/>
            <a:ext cx="12611814" cy="4081939"/>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highlight>
                  <a:srgbClr val="EDECE8"/>
                </a:highlight>
                <a:latin typeface="Consolas" pitchFamily="34" charset="0"/>
                <a:ea typeface="Consolas" pitchFamily="34" charset="-122"/>
                <a:cs typeface="Consolas" pitchFamily="34" charset="-120"/>
              </a:rPr>
              <a:t># Faster R-CNN Model 
model = torchvision.models.detection.fasterrcnn_resnet50_fpn(weights="DEFAULT")
num_classes = 2 # background + license plate
in_features = model.roi_heads.box_predictor.cls_score.in_features
model.roi_heads.box_predictor = FastRCNNPredictor(in_features, num_classes)
model.to(device)
NUM_EPOCHS = 30
LR = 0.005
MOMENTUM = 0.9
WEIGHT_DECAY = 0.0005
</a:t>
            </a:r>
            <a:endParaRPr lang="en-US" sz="1750" dirty="0"/>
          </a:p>
        </p:txBody>
      </p:sp>
      <p:pic>
        <p:nvPicPr>
          <p:cNvPr id="7" name="Picture 6" descr="A white surface with a black border&#10;&#10;AI-generated content may be incorrect.">
            <a:extLst>
              <a:ext uri="{FF2B5EF4-FFF2-40B4-BE49-F238E27FC236}">
                <a16:creationId xmlns:a16="http://schemas.microsoft.com/office/drawing/2014/main" id="{2D22BB31-E0E9-3F69-A9DE-CEE27671732B}"/>
              </a:ext>
            </a:extLst>
          </p:cNvPr>
          <p:cNvPicPr>
            <a:picLocks noChangeAspect="1"/>
          </p:cNvPicPr>
          <p:nvPr/>
        </p:nvPicPr>
        <p:blipFill>
          <a:blip r:embed="rId3"/>
          <a:stretch>
            <a:fillRect/>
          </a:stretch>
        </p:blipFill>
        <p:spPr>
          <a:xfrm>
            <a:off x="12639397" y="7353178"/>
            <a:ext cx="1991003" cy="87642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16387" y="484584"/>
            <a:ext cx="4317802" cy="440293"/>
          </a:xfrm>
          <a:prstGeom prst="rect">
            <a:avLst/>
          </a:prstGeom>
          <a:noFill/>
          <a:ln/>
        </p:spPr>
        <p:txBody>
          <a:bodyPr wrap="none" lIns="0" tIns="0" rIns="0" bIns="0" rtlCol="0" anchor="t"/>
          <a:lstStyle/>
          <a:p>
            <a:pPr marL="0" indent="0" algn="l">
              <a:lnSpc>
                <a:spcPts val="3450"/>
              </a:lnSpc>
              <a:buNone/>
            </a:pPr>
            <a:r>
              <a:rPr lang="en-US" sz="2750" dirty="0">
                <a:solidFill>
                  <a:srgbClr val="2E3C4E"/>
                </a:solidFill>
                <a:latin typeface="Host Grotesk Medium" pitchFamily="34" charset="0"/>
                <a:ea typeface="Host Grotesk Medium" pitchFamily="34" charset="-122"/>
                <a:cs typeface="Host Grotesk Medium" pitchFamily="34" charset="-120"/>
              </a:rPr>
              <a:t>Faster RCNN Model Insight</a:t>
            </a:r>
            <a:endParaRPr lang="en-US" sz="2750" dirty="0"/>
          </a:p>
        </p:txBody>
      </p:sp>
      <p:sp>
        <p:nvSpPr>
          <p:cNvPr id="3" name="Text 1"/>
          <p:cNvSpPr/>
          <p:nvPr/>
        </p:nvSpPr>
        <p:spPr>
          <a:xfrm>
            <a:off x="616387" y="1277064"/>
            <a:ext cx="13397627" cy="528161"/>
          </a:xfrm>
          <a:prstGeom prst="rect">
            <a:avLst/>
          </a:prstGeom>
          <a:noFill/>
          <a:ln/>
        </p:spPr>
        <p:txBody>
          <a:bodyPr wrap="square" lIns="0" tIns="0" rIns="0" bIns="0" rtlCol="0" anchor="t"/>
          <a:lstStyle/>
          <a:p>
            <a:pPr marL="0" indent="0" algn="l">
              <a:lnSpc>
                <a:spcPts val="2050"/>
              </a:lnSpc>
              <a:buNone/>
            </a:pPr>
            <a:r>
              <a:rPr lang="en-US" sz="1500" dirty="0">
                <a:solidFill>
                  <a:srgbClr val="384653"/>
                </a:solidFill>
                <a:latin typeface="Roboto" pitchFamily="34" charset="0"/>
                <a:ea typeface="Roboto" pitchFamily="34" charset="-122"/>
                <a:cs typeface="Roboto" pitchFamily="34" charset="-120"/>
              </a:rPr>
              <a:t>Faster RCNN model demonstrated successful license plate detection across diverse road scenarios, providing bounding boxes and confidence scores for each identified plate.</a:t>
            </a:r>
            <a:endParaRPr lang="en-US" sz="1500" dirty="0"/>
          </a:p>
        </p:txBody>
      </p:sp>
      <p:pic>
        <p:nvPicPr>
          <p:cNvPr id="4" name="Image 0" descr="preencoded.png"/>
          <p:cNvPicPr>
            <a:picLocks noChangeAspect="1"/>
          </p:cNvPicPr>
          <p:nvPr/>
        </p:nvPicPr>
        <p:blipFill>
          <a:blip r:embed="rId3"/>
          <a:stretch>
            <a:fillRect/>
          </a:stretch>
        </p:blipFill>
        <p:spPr>
          <a:xfrm>
            <a:off x="1767086" y="1934460"/>
            <a:ext cx="4317803" cy="4484914"/>
          </a:xfrm>
          <a:prstGeom prst="rect">
            <a:avLst/>
          </a:prstGeom>
        </p:spPr>
      </p:pic>
      <p:sp>
        <p:nvSpPr>
          <p:cNvPr id="5" name="Text 2"/>
          <p:cNvSpPr/>
          <p:nvPr/>
        </p:nvSpPr>
        <p:spPr>
          <a:xfrm>
            <a:off x="616387" y="6617494"/>
            <a:ext cx="6484025" cy="264081"/>
          </a:xfrm>
          <a:prstGeom prst="rect">
            <a:avLst/>
          </a:prstGeom>
          <a:noFill/>
          <a:ln/>
        </p:spPr>
        <p:txBody>
          <a:bodyPr wrap="none" lIns="0" tIns="0" rIns="0" bIns="0" rtlCol="0" anchor="t"/>
          <a:lstStyle/>
          <a:p>
            <a:pPr marL="342900" indent="-342900" algn="l">
              <a:lnSpc>
                <a:spcPts val="2050"/>
              </a:lnSpc>
              <a:buSzPct val="100000"/>
              <a:buChar char="•"/>
            </a:pPr>
            <a:r>
              <a:rPr lang="en-US" sz="1350" dirty="0">
                <a:solidFill>
                  <a:srgbClr val="384653"/>
                </a:solidFill>
                <a:latin typeface="Roboto" pitchFamily="34" charset="0"/>
                <a:ea typeface="Roboto" pitchFamily="34" charset="-122"/>
                <a:cs typeface="Roboto" pitchFamily="34" charset="-120"/>
              </a:rPr>
              <a:t>Detected plate with high confidence (0.91).</a:t>
            </a:r>
            <a:endParaRPr lang="en-US" sz="1350" dirty="0"/>
          </a:p>
        </p:txBody>
      </p:sp>
      <p:sp>
        <p:nvSpPr>
          <p:cNvPr id="6" name="Text 3"/>
          <p:cNvSpPr/>
          <p:nvPr/>
        </p:nvSpPr>
        <p:spPr>
          <a:xfrm>
            <a:off x="616387" y="6943130"/>
            <a:ext cx="6484025" cy="264081"/>
          </a:xfrm>
          <a:prstGeom prst="rect">
            <a:avLst/>
          </a:prstGeom>
          <a:noFill/>
          <a:ln/>
        </p:spPr>
        <p:txBody>
          <a:bodyPr wrap="none" lIns="0" tIns="0" rIns="0" bIns="0" rtlCol="0" anchor="t"/>
          <a:lstStyle/>
          <a:p>
            <a:pPr marL="342900" indent="-342900" algn="l">
              <a:lnSpc>
                <a:spcPts val="2050"/>
              </a:lnSpc>
              <a:buSzPct val="100000"/>
              <a:buChar char="•"/>
            </a:pPr>
            <a:r>
              <a:rPr lang="en-US" sz="1350" dirty="0">
                <a:solidFill>
                  <a:srgbClr val="384653"/>
                </a:solidFill>
                <a:latin typeface="Roboto" pitchFamily="34" charset="0"/>
                <a:ea typeface="Roboto" pitchFamily="34" charset="-122"/>
                <a:cs typeface="Roboto" pitchFamily="34" charset="-120"/>
              </a:rPr>
              <a:t>Identified nearby vehicles' plates with solid scores (0.69, 0.85)..</a:t>
            </a:r>
            <a:endParaRPr lang="en-US" sz="1350" dirty="0"/>
          </a:p>
        </p:txBody>
      </p:sp>
      <p:pic>
        <p:nvPicPr>
          <p:cNvPr id="7" name="Image 1" descr="preencoded.png"/>
          <p:cNvPicPr>
            <a:picLocks noChangeAspect="1"/>
          </p:cNvPicPr>
          <p:nvPr/>
        </p:nvPicPr>
        <p:blipFill>
          <a:blip r:embed="rId4"/>
          <a:stretch>
            <a:fillRect/>
          </a:stretch>
        </p:blipFill>
        <p:spPr>
          <a:xfrm>
            <a:off x="7561775" y="1844623"/>
            <a:ext cx="4445497" cy="4588801"/>
          </a:xfrm>
          <a:prstGeom prst="rect">
            <a:avLst/>
          </a:prstGeom>
        </p:spPr>
      </p:pic>
      <p:sp>
        <p:nvSpPr>
          <p:cNvPr id="8" name="Text 4"/>
          <p:cNvSpPr/>
          <p:nvPr/>
        </p:nvSpPr>
        <p:spPr>
          <a:xfrm>
            <a:off x="7315200" y="6617494"/>
            <a:ext cx="6484025" cy="264081"/>
          </a:xfrm>
          <a:prstGeom prst="rect">
            <a:avLst/>
          </a:prstGeom>
          <a:noFill/>
          <a:ln/>
        </p:spPr>
        <p:txBody>
          <a:bodyPr wrap="none" lIns="0" tIns="0" rIns="0" bIns="0" rtlCol="0" anchor="t"/>
          <a:lstStyle/>
          <a:p>
            <a:pPr marL="342900" indent="-342900" algn="l">
              <a:lnSpc>
                <a:spcPts val="2050"/>
              </a:lnSpc>
              <a:buSzPct val="100000"/>
              <a:buChar char="•"/>
            </a:pPr>
            <a:r>
              <a:rPr lang="en-US" sz="1350" dirty="0">
                <a:solidFill>
                  <a:srgbClr val="384653"/>
                </a:solidFill>
                <a:latin typeface="Roboto" pitchFamily="34" charset="0"/>
                <a:ea typeface="Roboto" pitchFamily="34" charset="-122"/>
                <a:cs typeface="Roboto" pitchFamily="34" charset="-120"/>
              </a:rPr>
              <a:t>Detected two plates in a crowded street scene.</a:t>
            </a:r>
            <a:endParaRPr lang="en-US" sz="1350" dirty="0"/>
          </a:p>
        </p:txBody>
      </p:sp>
      <p:sp>
        <p:nvSpPr>
          <p:cNvPr id="9" name="Text 5"/>
          <p:cNvSpPr/>
          <p:nvPr/>
        </p:nvSpPr>
        <p:spPr>
          <a:xfrm>
            <a:off x="7315199" y="6943130"/>
            <a:ext cx="6484025" cy="264081"/>
          </a:xfrm>
          <a:prstGeom prst="rect">
            <a:avLst/>
          </a:prstGeom>
          <a:noFill/>
          <a:ln/>
        </p:spPr>
        <p:txBody>
          <a:bodyPr wrap="none" lIns="0" tIns="0" rIns="0" bIns="0" rtlCol="0" anchor="t"/>
          <a:lstStyle/>
          <a:p>
            <a:pPr marL="342900" indent="-342900" algn="l">
              <a:lnSpc>
                <a:spcPts val="2050"/>
              </a:lnSpc>
              <a:buSzPct val="100000"/>
              <a:buChar char="•"/>
            </a:pPr>
            <a:r>
              <a:rPr lang="en-US" sz="1350" dirty="0">
                <a:solidFill>
                  <a:srgbClr val="384653"/>
                </a:solidFill>
                <a:latin typeface="Roboto" pitchFamily="34" charset="0"/>
                <a:ea typeface="Roboto" pitchFamily="34" charset="-122"/>
                <a:cs typeface="Roboto" pitchFamily="34" charset="-120"/>
              </a:rPr>
              <a:t>Strong confidence (0.92) and moderate at far distance (0.65).</a:t>
            </a:r>
            <a:endParaRPr lang="en-US" sz="1350" dirty="0"/>
          </a:p>
        </p:txBody>
      </p:sp>
      <p:sp>
        <p:nvSpPr>
          <p:cNvPr id="10" name="Text 6"/>
          <p:cNvSpPr/>
          <p:nvPr/>
        </p:nvSpPr>
        <p:spPr>
          <a:xfrm>
            <a:off x="616387" y="7480935"/>
            <a:ext cx="13397627" cy="264081"/>
          </a:xfrm>
          <a:prstGeom prst="rect">
            <a:avLst/>
          </a:prstGeom>
          <a:noFill/>
          <a:ln/>
        </p:spPr>
        <p:txBody>
          <a:bodyPr wrap="none" lIns="0" tIns="0" rIns="0" bIns="0" rtlCol="0" anchor="t"/>
          <a:lstStyle/>
          <a:p>
            <a:pPr marL="0" indent="0">
              <a:lnSpc>
                <a:spcPts val="2050"/>
              </a:lnSpc>
              <a:buNone/>
            </a:pPr>
            <a:r>
              <a:rPr lang="en-US" sz="1350" dirty="0">
                <a:solidFill>
                  <a:srgbClr val="384653"/>
                </a:solidFill>
                <a:latin typeface="Roboto" pitchFamily="34" charset="0"/>
                <a:ea typeface="Roboto" pitchFamily="34" charset="-122"/>
                <a:cs typeface="Roboto" pitchFamily="34" charset="-120"/>
              </a:rPr>
              <a:t>Shows the model ability to detect plates accurately even at angles and in scenes with multiple vehicles.</a:t>
            </a:r>
            <a:endParaRPr lang="en-US" sz="1350" dirty="0"/>
          </a:p>
        </p:txBody>
      </p:sp>
      <p:pic>
        <p:nvPicPr>
          <p:cNvPr id="11" name="Picture 10" descr="A white surface with a black border&#10;&#10;AI-generated content may be incorrect.">
            <a:extLst>
              <a:ext uri="{FF2B5EF4-FFF2-40B4-BE49-F238E27FC236}">
                <a16:creationId xmlns:a16="http://schemas.microsoft.com/office/drawing/2014/main" id="{9A7DC425-E597-1843-4B82-769208988FEE}"/>
              </a:ext>
            </a:extLst>
          </p:cNvPr>
          <p:cNvPicPr>
            <a:picLocks noChangeAspect="1"/>
          </p:cNvPicPr>
          <p:nvPr/>
        </p:nvPicPr>
        <p:blipFill>
          <a:blip r:embed="rId5"/>
          <a:stretch>
            <a:fillRect/>
          </a:stretch>
        </p:blipFill>
        <p:spPr>
          <a:xfrm>
            <a:off x="12639397" y="7353178"/>
            <a:ext cx="1991003" cy="8764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0932" y="621387"/>
            <a:ext cx="4519732" cy="564952"/>
          </a:xfrm>
          <a:prstGeom prst="rect">
            <a:avLst/>
          </a:prstGeom>
          <a:noFill/>
          <a:ln/>
        </p:spPr>
        <p:txBody>
          <a:bodyPr wrap="none" lIns="0" tIns="0" rIns="0" bIns="0" rtlCol="0" anchor="t"/>
          <a:lstStyle/>
          <a:p>
            <a:pPr marL="0" indent="0" algn="l">
              <a:lnSpc>
                <a:spcPts val="4400"/>
              </a:lnSpc>
              <a:buNone/>
            </a:pPr>
            <a:r>
              <a:rPr lang="en-US" sz="3550" dirty="0">
                <a:solidFill>
                  <a:srgbClr val="2E3C4E"/>
                </a:solidFill>
                <a:latin typeface="Host Grotesk Medium" pitchFamily="34" charset="0"/>
                <a:ea typeface="Host Grotesk Medium" pitchFamily="34" charset="-122"/>
                <a:cs typeface="Host Grotesk Medium" pitchFamily="34" charset="-120"/>
              </a:rPr>
              <a:t>Model Application     </a:t>
            </a:r>
            <a:endParaRPr lang="en-US" sz="3550" dirty="0"/>
          </a:p>
        </p:txBody>
      </p:sp>
      <p:pic>
        <p:nvPicPr>
          <p:cNvPr id="3" name="Image 0" descr="preencoded.png"/>
          <p:cNvPicPr>
            <a:picLocks noChangeAspect="1"/>
          </p:cNvPicPr>
          <p:nvPr/>
        </p:nvPicPr>
        <p:blipFill>
          <a:blip r:embed="rId3"/>
          <a:stretch>
            <a:fillRect/>
          </a:stretch>
        </p:blipFill>
        <p:spPr>
          <a:xfrm>
            <a:off x="2996208" y="1638300"/>
            <a:ext cx="8637865" cy="4543306"/>
          </a:xfrm>
          <a:prstGeom prst="rect">
            <a:avLst/>
          </a:prstGeom>
        </p:spPr>
      </p:pic>
      <p:sp>
        <p:nvSpPr>
          <p:cNvPr id="4" name="Text 1"/>
          <p:cNvSpPr/>
          <p:nvPr/>
        </p:nvSpPr>
        <p:spPr>
          <a:xfrm>
            <a:off x="790932" y="6435804"/>
            <a:ext cx="13048536" cy="338971"/>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Plate </a:t>
            </a:r>
            <a:r>
              <a:rPr lang="en-US" sz="1750" b="1" dirty="0">
                <a:solidFill>
                  <a:srgbClr val="384653"/>
                </a:solidFill>
                <a:latin typeface="Roboto" pitchFamily="34" charset="0"/>
                <a:ea typeface="Roboto" pitchFamily="34" charset="-122"/>
                <a:cs typeface="Roboto" pitchFamily="34" charset="-120"/>
              </a:rPr>
              <a:t>“NEW LANCER”</a:t>
            </a:r>
            <a:r>
              <a:rPr lang="en-US" sz="1750" dirty="0">
                <a:solidFill>
                  <a:srgbClr val="384653"/>
                </a:solidFill>
                <a:latin typeface="Roboto" pitchFamily="34" charset="0"/>
                <a:ea typeface="Roboto" pitchFamily="34" charset="-122"/>
                <a:cs typeface="Roboto" pitchFamily="34" charset="-120"/>
              </a:rPr>
              <a:t> detected with high confidence </a:t>
            </a:r>
            <a:r>
              <a:rPr lang="en-US" sz="1750" b="1" dirty="0">
                <a:solidFill>
                  <a:srgbClr val="384653"/>
                </a:solidFill>
                <a:latin typeface="Roboto" pitchFamily="34" charset="0"/>
                <a:ea typeface="Roboto" pitchFamily="34" charset="-122"/>
                <a:cs typeface="Roboto" pitchFamily="34" charset="-120"/>
              </a:rPr>
              <a:t>(~0.97).</a:t>
            </a:r>
            <a:endParaRPr lang="en-US" sz="1750" dirty="0"/>
          </a:p>
        </p:txBody>
      </p:sp>
      <p:sp>
        <p:nvSpPr>
          <p:cNvPr id="5" name="Text 2"/>
          <p:cNvSpPr/>
          <p:nvPr/>
        </p:nvSpPr>
        <p:spPr>
          <a:xfrm>
            <a:off x="790932" y="6853833"/>
            <a:ext cx="13048536" cy="338971"/>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OCR accurately read the text with strong confidence (~0.81).</a:t>
            </a:r>
            <a:endParaRPr lang="en-US" sz="1750" dirty="0"/>
          </a:p>
        </p:txBody>
      </p:sp>
      <p:sp>
        <p:nvSpPr>
          <p:cNvPr id="6" name="Text 3"/>
          <p:cNvSpPr/>
          <p:nvPr/>
        </p:nvSpPr>
        <p:spPr>
          <a:xfrm>
            <a:off x="790932" y="7271861"/>
            <a:ext cx="13048536" cy="338971"/>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Clear, front-facing plate contributed to reliable detection and OCR.</a:t>
            </a:r>
            <a:endParaRPr lang="en-US" sz="1750" dirty="0"/>
          </a:p>
        </p:txBody>
      </p:sp>
      <p:pic>
        <p:nvPicPr>
          <p:cNvPr id="7" name="Picture 6" descr="A white surface with a black border&#10;&#10;AI-generated content may be incorrect.">
            <a:extLst>
              <a:ext uri="{FF2B5EF4-FFF2-40B4-BE49-F238E27FC236}">
                <a16:creationId xmlns:a16="http://schemas.microsoft.com/office/drawing/2014/main" id="{9E0FF464-75AE-68C9-F190-CA44F4635D40}"/>
              </a:ext>
            </a:extLst>
          </p:cNvPr>
          <p:cNvPicPr>
            <a:picLocks noChangeAspect="1"/>
          </p:cNvPicPr>
          <p:nvPr/>
        </p:nvPicPr>
        <p:blipFill>
          <a:blip r:embed="rId4"/>
          <a:stretch>
            <a:fillRect/>
          </a:stretch>
        </p:blipFill>
        <p:spPr>
          <a:xfrm>
            <a:off x="12639397" y="7353178"/>
            <a:ext cx="1991003" cy="8764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983575"/>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Model Application     </a:t>
            </a:r>
            <a:endParaRPr lang="en-US" sz="3550" dirty="0"/>
          </a:p>
        </p:txBody>
      </p:sp>
      <p:pic>
        <p:nvPicPr>
          <p:cNvPr id="3" name="Image 0" descr="preencoded.png"/>
          <p:cNvPicPr>
            <a:picLocks noChangeAspect="1"/>
          </p:cNvPicPr>
          <p:nvPr/>
        </p:nvPicPr>
        <p:blipFill>
          <a:blip r:embed="rId3"/>
          <a:stretch>
            <a:fillRect/>
          </a:stretch>
        </p:blipFill>
        <p:spPr>
          <a:xfrm>
            <a:off x="793789" y="2210514"/>
            <a:ext cx="6398791" cy="3060263"/>
          </a:xfrm>
          <a:prstGeom prst="rect">
            <a:avLst/>
          </a:prstGeom>
        </p:spPr>
      </p:pic>
      <p:sp>
        <p:nvSpPr>
          <p:cNvPr id="4" name="Text 1"/>
          <p:cNvSpPr/>
          <p:nvPr/>
        </p:nvSpPr>
        <p:spPr>
          <a:xfrm>
            <a:off x="793790" y="5474851"/>
            <a:ext cx="6244709" cy="340162"/>
          </a:xfrm>
          <a:prstGeom prst="rect">
            <a:avLst/>
          </a:prstGeom>
          <a:noFill/>
          <a:ln/>
        </p:spPr>
        <p:txBody>
          <a:bodyPr wrap="none" lIns="0" tIns="0" rIns="0" bIns="0" rtlCol="0" anchor="t"/>
          <a:lstStyle/>
          <a:p>
            <a:pPr marL="0" indent="0" algn="l">
              <a:lnSpc>
                <a:spcPts val="2650"/>
              </a:lnSpc>
              <a:buNone/>
            </a:pPr>
            <a:endParaRPr lang="en-US" sz="1750" dirty="0"/>
          </a:p>
        </p:txBody>
      </p:sp>
      <p:sp>
        <p:nvSpPr>
          <p:cNvPr id="5" name="Text 2"/>
          <p:cNvSpPr/>
          <p:nvPr/>
        </p:nvSpPr>
        <p:spPr>
          <a:xfrm>
            <a:off x="793790" y="6019086"/>
            <a:ext cx="6244709"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Plate detected with high confidence (~0.93)</a:t>
            </a:r>
            <a:endParaRPr lang="en-US" sz="1750" dirty="0"/>
          </a:p>
        </p:txBody>
      </p:sp>
      <p:sp>
        <p:nvSpPr>
          <p:cNvPr id="6" name="Text 3"/>
          <p:cNvSpPr/>
          <p:nvPr/>
        </p:nvSpPr>
        <p:spPr>
          <a:xfrm>
            <a:off x="793790" y="6438543"/>
            <a:ext cx="6244709"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OCR correctly read text: </a:t>
            </a:r>
            <a:r>
              <a:rPr lang="en-US" sz="1750" b="1" dirty="0">
                <a:solidFill>
                  <a:srgbClr val="384653"/>
                </a:solidFill>
                <a:latin typeface="Roboto" pitchFamily="34" charset="0"/>
                <a:ea typeface="Roboto" pitchFamily="34" charset="-122"/>
                <a:cs typeface="Roboto" pitchFamily="34" charset="-120"/>
              </a:rPr>
              <a:t>HTTPME</a:t>
            </a:r>
            <a:r>
              <a:rPr lang="en-US" sz="1750" dirty="0">
                <a:solidFill>
                  <a:srgbClr val="384653"/>
                </a:solidFill>
                <a:latin typeface="Roboto" pitchFamily="34" charset="0"/>
                <a:ea typeface="Roboto" pitchFamily="34" charset="-122"/>
                <a:cs typeface="Roboto" pitchFamily="34" charset="-120"/>
              </a:rPr>
              <a:t> (~0.95)</a:t>
            </a:r>
            <a:endParaRPr lang="en-US" sz="1750" dirty="0"/>
          </a:p>
        </p:txBody>
      </p:sp>
      <p:pic>
        <p:nvPicPr>
          <p:cNvPr id="7" name="Image 1" descr="preencoded.png"/>
          <p:cNvPicPr>
            <a:picLocks noChangeAspect="1"/>
          </p:cNvPicPr>
          <p:nvPr/>
        </p:nvPicPr>
        <p:blipFill>
          <a:blip r:embed="rId4"/>
          <a:stretch>
            <a:fillRect/>
          </a:stretch>
        </p:blipFill>
        <p:spPr>
          <a:xfrm>
            <a:off x="7266019" y="2210515"/>
            <a:ext cx="6578212" cy="3264336"/>
          </a:xfrm>
          <a:prstGeom prst="rect">
            <a:avLst/>
          </a:prstGeom>
        </p:spPr>
      </p:pic>
      <p:sp>
        <p:nvSpPr>
          <p:cNvPr id="8" name="Text 4"/>
          <p:cNvSpPr/>
          <p:nvPr/>
        </p:nvSpPr>
        <p:spPr>
          <a:xfrm>
            <a:off x="7517326" y="6019086"/>
            <a:ext cx="6244709"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Plate </a:t>
            </a:r>
            <a:r>
              <a:rPr lang="en-US" sz="1750" b="1" dirty="0">
                <a:solidFill>
                  <a:srgbClr val="384653"/>
                </a:solidFill>
                <a:latin typeface="Roboto" pitchFamily="34" charset="0"/>
                <a:ea typeface="Roboto" pitchFamily="34" charset="-122"/>
                <a:cs typeface="Roboto" pitchFamily="34" charset="-120"/>
              </a:rPr>
              <a:t>31HBKB</a:t>
            </a:r>
            <a:r>
              <a:rPr lang="en-US" sz="1750" dirty="0">
                <a:solidFill>
                  <a:srgbClr val="384653"/>
                </a:solidFill>
                <a:latin typeface="Roboto" pitchFamily="34" charset="0"/>
                <a:ea typeface="Roboto" pitchFamily="34" charset="-122"/>
                <a:cs typeface="Roboto" pitchFamily="34" charset="-120"/>
              </a:rPr>
              <a:t> detected with high confidence (~0.94).</a:t>
            </a:r>
            <a:endParaRPr lang="en-US" sz="1750" dirty="0"/>
          </a:p>
        </p:txBody>
      </p:sp>
      <p:sp>
        <p:nvSpPr>
          <p:cNvPr id="9" name="Text 5"/>
          <p:cNvSpPr/>
          <p:nvPr/>
        </p:nvSpPr>
        <p:spPr>
          <a:xfrm>
            <a:off x="7517327" y="6438543"/>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OCR read the text accurately with strong confidence (~0.94).</a:t>
            </a:r>
            <a:endParaRPr lang="en-US" sz="1750" dirty="0"/>
          </a:p>
        </p:txBody>
      </p:sp>
      <p:pic>
        <p:nvPicPr>
          <p:cNvPr id="10" name="Picture 9" descr="A white surface with a black border&#10;&#10;AI-generated content may be incorrect.">
            <a:extLst>
              <a:ext uri="{FF2B5EF4-FFF2-40B4-BE49-F238E27FC236}">
                <a16:creationId xmlns:a16="http://schemas.microsoft.com/office/drawing/2014/main" id="{666E66A1-995C-A404-CF36-7274630A4921}"/>
              </a:ext>
            </a:extLst>
          </p:cNvPr>
          <p:cNvPicPr>
            <a:picLocks noChangeAspect="1"/>
          </p:cNvPicPr>
          <p:nvPr/>
        </p:nvPicPr>
        <p:blipFill>
          <a:blip r:embed="rId5"/>
          <a:stretch>
            <a:fillRect/>
          </a:stretch>
        </p:blipFill>
        <p:spPr>
          <a:xfrm>
            <a:off x="12639397" y="7353178"/>
            <a:ext cx="1991003" cy="8764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52713" y="753666"/>
            <a:ext cx="9708475" cy="537686"/>
          </a:xfrm>
          <a:prstGeom prst="rect">
            <a:avLst/>
          </a:prstGeom>
          <a:noFill/>
          <a:ln/>
        </p:spPr>
        <p:txBody>
          <a:bodyPr wrap="none" lIns="0" tIns="0" rIns="0" bIns="0" rtlCol="0" anchor="t"/>
          <a:lstStyle/>
          <a:p>
            <a:pPr marL="0" indent="0" algn="l">
              <a:lnSpc>
                <a:spcPts val="4200"/>
              </a:lnSpc>
              <a:buNone/>
            </a:pPr>
            <a:r>
              <a:rPr lang="en-US" sz="3350" dirty="0">
                <a:solidFill>
                  <a:srgbClr val="2E3C4E"/>
                </a:solidFill>
                <a:latin typeface="Host Grotesk Medium" pitchFamily="34" charset="0"/>
                <a:ea typeface="Host Grotesk Medium" pitchFamily="34" charset="-122"/>
                <a:cs typeface="Host Grotesk Medium" pitchFamily="34" charset="-120"/>
              </a:rPr>
              <a:t>Confusion Matrix and Training &amp; Validation Graph</a:t>
            </a:r>
            <a:endParaRPr lang="en-US" sz="3350" dirty="0"/>
          </a:p>
        </p:txBody>
      </p:sp>
      <p:pic>
        <p:nvPicPr>
          <p:cNvPr id="3" name="Image 0" descr="preencoded.png"/>
          <p:cNvPicPr>
            <a:picLocks noChangeAspect="1"/>
          </p:cNvPicPr>
          <p:nvPr/>
        </p:nvPicPr>
        <p:blipFill>
          <a:blip r:embed="rId3"/>
          <a:stretch>
            <a:fillRect/>
          </a:stretch>
        </p:blipFill>
        <p:spPr>
          <a:xfrm>
            <a:off x="999289" y="1765982"/>
            <a:ext cx="5574630" cy="3629455"/>
          </a:xfrm>
          <a:prstGeom prst="rect">
            <a:avLst/>
          </a:prstGeom>
        </p:spPr>
      </p:pic>
      <p:sp>
        <p:nvSpPr>
          <p:cNvPr id="4" name="Text 1"/>
          <p:cNvSpPr/>
          <p:nvPr/>
        </p:nvSpPr>
        <p:spPr>
          <a:xfrm>
            <a:off x="752713" y="5637371"/>
            <a:ext cx="6300192" cy="645081"/>
          </a:xfrm>
          <a:prstGeom prst="rect">
            <a:avLst/>
          </a:prstGeom>
          <a:noFill/>
          <a:ln/>
        </p:spPr>
        <p:txBody>
          <a:bodyPr wrap="square" lIns="0" tIns="0" rIns="0" bIns="0" rtlCol="0" anchor="t"/>
          <a:lstStyle/>
          <a:p>
            <a:pPr marL="342900" indent="-342900" algn="l">
              <a:lnSpc>
                <a:spcPts val="2500"/>
              </a:lnSpc>
              <a:buSzPct val="100000"/>
              <a:buChar char="•"/>
            </a:pPr>
            <a:r>
              <a:rPr lang="en-US" sz="1650" dirty="0">
                <a:solidFill>
                  <a:srgbClr val="384653"/>
                </a:solidFill>
                <a:latin typeface="Roboto" pitchFamily="34" charset="0"/>
                <a:ea typeface="Roboto" pitchFamily="34" charset="-122"/>
                <a:cs typeface="Roboto" pitchFamily="34" charset="-120"/>
              </a:rPr>
              <a:t>Model correctly detected </a:t>
            </a:r>
            <a:r>
              <a:rPr lang="en-US" sz="1650" b="1" dirty="0">
                <a:solidFill>
                  <a:srgbClr val="384653"/>
                </a:solidFill>
                <a:latin typeface="Roboto" pitchFamily="34" charset="0"/>
                <a:ea typeface="Roboto" pitchFamily="34" charset="-122"/>
                <a:cs typeface="Roboto" pitchFamily="34" charset="-120"/>
              </a:rPr>
              <a:t>476 plates</a:t>
            </a:r>
            <a:r>
              <a:rPr lang="en-US" sz="1650" dirty="0">
                <a:solidFill>
                  <a:srgbClr val="384653"/>
                </a:solidFill>
                <a:latin typeface="Roboto" pitchFamily="34" charset="0"/>
                <a:ea typeface="Roboto" pitchFamily="34" charset="-122"/>
                <a:cs typeface="Roboto" pitchFamily="34" charset="-120"/>
              </a:rPr>
              <a:t>, with </a:t>
            </a:r>
            <a:r>
              <a:rPr lang="en-US" sz="1650" b="1" dirty="0">
                <a:solidFill>
                  <a:srgbClr val="384653"/>
                </a:solidFill>
                <a:latin typeface="Roboto" pitchFamily="34" charset="0"/>
                <a:ea typeface="Roboto" pitchFamily="34" charset="-122"/>
                <a:cs typeface="Roboto" pitchFamily="34" charset="-120"/>
              </a:rPr>
              <a:t>114 missed</a:t>
            </a:r>
            <a:r>
              <a:rPr lang="en-US" sz="1650" dirty="0">
                <a:solidFill>
                  <a:srgbClr val="384653"/>
                </a:solidFill>
                <a:latin typeface="Roboto" pitchFamily="34" charset="0"/>
                <a:ea typeface="Roboto" pitchFamily="34" charset="-122"/>
                <a:cs typeface="Roboto" pitchFamily="34" charset="-120"/>
              </a:rPr>
              <a:t> and </a:t>
            </a:r>
            <a:r>
              <a:rPr lang="en-US" sz="1650" b="1" dirty="0">
                <a:solidFill>
                  <a:srgbClr val="384653"/>
                </a:solidFill>
                <a:latin typeface="Roboto" pitchFamily="34" charset="0"/>
                <a:ea typeface="Roboto" pitchFamily="34" charset="-122"/>
                <a:cs typeface="Roboto" pitchFamily="34" charset="-120"/>
              </a:rPr>
              <a:t>76 false positives</a:t>
            </a:r>
            <a:r>
              <a:rPr lang="en-US" sz="1650" dirty="0">
                <a:solidFill>
                  <a:srgbClr val="384653"/>
                </a:solidFill>
                <a:latin typeface="Roboto" pitchFamily="34" charset="0"/>
                <a:ea typeface="Roboto" pitchFamily="34" charset="-122"/>
                <a:cs typeface="Roboto" pitchFamily="34" charset="-120"/>
              </a:rPr>
              <a:t>.</a:t>
            </a:r>
            <a:endParaRPr lang="en-US" sz="1650" dirty="0"/>
          </a:p>
        </p:txBody>
      </p:sp>
      <p:sp>
        <p:nvSpPr>
          <p:cNvPr id="5" name="Text 2"/>
          <p:cNvSpPr/>
          <p:nvPr/>
        </p:nvSpPr>
        <p:spPr>
          <a:xfrm>
            <a:off x="752713" y="6357699"/>
            <a:ext cx="6300192" cy="322540"/>
          </a:xfrm>
          <a:prstGeom prst="rect">
            <a:avLst/>
          </a:prstGeom>
          <a:noFill/>
          <a:ln/>
        </p:spPr>
        <p:txBody>
          <a:bodyPr wrap="none" lIns="0" tIns="0" rIns="0" bIns="0" rtlCol="0" anchor="t"/>
          <a:lstStyle/>
          <a:p>
            <a:pPr marL="342900" indent="-342900" algn="l">
              <a:lnSpc>
                <a:spcPts val="2500"/>
              </a:lnSpc>
              <a:buSzPct val="100000"/>
              <a:buChar char="•"/>
            </a:pPr>
            <a:r>
              <a:rPr lang="en-US" sz="1650" dirty="0">
                <a:solidFill>
                  <a:srgbClr val="384653"/>
                </a:solidFill>
                <a:latin typeface="Roboto" pitchFamily="34" charset="0"/>
                <a:ea typeface="Roboto" pitchFamily="34" charset="-122"/>
                <a:cs typeface="Roboto" pitchFamily="34" charset="-120"/>
              </a:rPr>
              <a:t>No background samples were incorrectly classified as plates.</a:t>
            </a:r>
            <a:endParaRPr lang="en-US" sz="1650" dirty="0"/>
          </a:p>
        </p:txBody>
      </p:sp>
      <p:sp>
        <p:nvSpPr>
          <p:cNvPr id="6" name="Text 3"/>
          <p:cNvSpPr/>
          <p:nvPr/>
        </p:nvSpPr>
        <p:spPr>
          <a:xfrm>
            <a:off x="752713" y="6755487"/>
            <a:ext cx="6300192" cy="645081"/>
          </a:xfrm>
          <a:prstGeom prst="rect">
            <a:avLst/>
          </a:prstGeom>
          <a:noFill/>
          <a:ln/>
        </p:spPr>
        <p:txBody>
          <a:bodyPr wrap="square" lIns="0" tIns="0" rIns="0" bIns="0" rtlCol="0" anchor="t"/>
          <a:lstStyle/>
          <a:p>
            <a:pPr marL="342900" indent="-342900" algn="l">
              <a:lnSpc>
                <a:spcPts val="2500"/>
              </a:lnSpc>
              <a:buSzPct val="100000"/>
              <a:buChar char="•"/>
            </a:pPr>
            <a:r>
              <a:rPr lang="en-US" sz="1650" dirty="0">
                <a:solidFill>
                  <a:srgbClr val="384653"/>
                </a:solidFill>
                <a:latin typeface="Roboto" pitchFamily="34" charset="0"/>
                <a:ea typeface="Roboto" pitchFamily="34" charset="-122"/>
                <a:cs typeface="Roboto" pitchFamily="34" charset="-120"/>
              </a:rPr>
              <a:t>Shows strong detection ability but room for improvement in reducing missed plates.</a:t>
            </a:r>
            <a:endParaRPr lang="en-US" sz="1650" dirty="0"/>
          </a:p>
        </p:txBody>
      </p:sp>
      <p:pic>
        <p:nvPicPr>
          <p:cNvPr id="7" name="Image 1" descr="preencoded.png"/>
          <p:cNvPicPr>
            <a:picLocks noChangeAspect="1"/>
          </p:cNvPicPr>
          <p:nvPr/>
        </p:nvPicPr>
        <p:blipFill>
          <a:blip r:embed="rId4"/>
          <a:stretch>
            <a:fillRect/>
          </a:stretch>
        </p:blipFill>
        <p:spPr>
          <a:xfrm>
            <a:off x="7602874" y="1742287"/>
            <a:ext cx="4687073" cy="3629456"/>
          </a:xfrm>
          <a:prstGeom prst="rect">
            <a:avLst/>
          </a:prstGeom>
        </p:spPr>
      </p:pic>
      <p:sp>
        <p:nvSpPr>
          <p:cNvPr id="8" name="Text 4"/>
          <p:cNvSpPr/>
          <p:nvPr/>
        </p:nvSpPr>
        <p:spPr>
          <a:xfrm>
            <a:off x="7585115" y="5613678"/>
            <a:ext cx="6300192" cy="645081"/>
          </a:xfrm>
          <a:prstGeom prst="rect">
            <a:avLst/>
          </a:prstGeom>
          <a:noFill/>
          <a:ln/>
        </p:spPr>
        <p:txBody>
          <a:bodyPr wrap="square" lIns="0" tIns="0" rIns="0" bIns="0" rtlCol="0" anchor="t"/>
          <a:lstStyle/>
          <a:p>
            <a:pPr marL="342900" indent="-342900" algn="l">
              <a:lnSpc>
                <a:spcPts val="2500"/>
              </a:lnSpc>
              <a:buSzPct val="100000"/>
              <a:buChar char="•"/>
            </a:pPr>
            <a:r>
              <a:rPr lang="en-US" sz="1650" dirty="0">
                <a:solidFill>
                  <a:srgbClr val="384653"/>
                </a:solidFill>
                <a:latin typeface="Roboto" pitchFamily="34" charset="0"/>
                <a:ea typeface="Roboto" pitchFamily="34" charset="-122"/>
                <a:cs typeface="Roboto" pitchFamily="34" charset="-120"/>
              </a:rPr>
              <a:t>Training loss steadily decreased, indicating the model learned effectively.</a:t>
            </a:r>
            <a:endParaRPr lang="en-US" sz="1650" dirty="0"/>
          </a:p>
        </p:txBody>
      </p:sp>
      <p:sp>
        <p:nvSpPr>
          <p:cNvPr id="9" name="Text 5"/>
          <p:cNvSpPr/>
          <p:nvPr/>
        </p:nvSpPr>
        <p:spPr>
          <a:xfrm>
            <a:off x="7585115" y="6334006"/>
            <a:ext cx="6300192" cy="322540"/>
          </a:xfrm>
          <a:prstGeom prst="rect">
            <a:avLst/>
          </a:prstGeom>
          <a:noFill/>
          <a:ln/>
        </p:spPr>
        <p:txBody>
          <a:bodyPr wrap="none" lIns="0" tIns="0" rIns="0" bIns="0" rtlCol="0" anchor="t"/>
          <a:lstStyle/>
          <a:p>
            <a:pPr marL="342900" indent="-342900" algn="l">
              <a:lnSpc>
                <a:spcPts val="2500"/>
              </a:lnSpc>
              <a:buSzPct val="100000"/>
              <a:buChar char="•"/>
            </a:pPr>
            <a:r>
              <a:rPr lang="en-US" sz="1650" dirty="0">
                <a:solidFill>
                  <a:srgbClr val="384653"/>
                </a:solidFill>
                <a:latin typeface="Roboto" pitchFamily="34" charset="0"/>
                <a:ea typeface="Roboto" pitchFamily="34" charset="-122"/>
                <a:cs typeface="Roboto" pitchFamily="34" charset="-120"/>
              </a:rPr>
              <a:t>Validation loss remained stable, showing </a:t>
            </a:r>
            <a:r>
              <a:rPr lang="en-US" sz="1650" b="1" dirty="0">
                <a:solidFill>
                  <a:srgbClr val="384653"/>
                </a:solidFill>
                <a:latin typeface="Roboto" pitchFamily="34" charset="0"/>
                <a:ea typeface="Roboto" pitchFamily="34" charset="-122"/>
                <a:cs typeface="Roboto" pitchFamily="34" charset="-120"/>
              </a:rPr>
              <a:t>no major overfitting</a:t>
            </a:r>
            <a:r>
              <a:rPr lang="en-US" sz="1650" dirty="0">
                <a:solidFill>
                  <a:srgbClr val="384653"/>
                </a:solidFill>
                <a:latin typeface="Roboto" pitchFamily="34" charset="0"/>
                <a:ea typeface="Roboto" pitchFamily="34" charset="-122"/>
                <a:cs typeface="Roboto" pitchFamily="34" charset="-120"/>
              </a:rPr>
              <a:t>.</a:t>
            </a:r>
            <a:endParaRPr lang="en-US" sz="1650" dirty="0"/>
          </a:p>
        </p:txBody>
      </p:sp>
      <p:sp>
        <p:nvSpPr>
          <p:cNvPr id="10" name="Text 6"/>
          <p:cNvSpPr/>
          <p:nvPr/>
        </p:nvSpPr>
        <p:spPr>
          <a:xfrm>
            <a:off x="7585115" y="6731794"/>
            <a:ext cx="6300192" cy="645081"/>
          </a:xfrm>
          <a:prstGeom prst="rect">
            <a:avLst/>
          </a:prstGeom>
          <a:noFill/>
          <a:ln/>
        </p:spPr>
        <p:txBody>
          <a:bodyPr wrap="square" lIns="0" tIns="0" rIns="0" bIns="0" rtlCol="0" anchor="t"/>
          <a:lstStyle/>
          <a:p>
            <a:pPr marL="342900" indent="-342900" algn="l">
              <a:lnSpc>
                <a:spcPts val="2500"/>
              </a:lnSpc>
              <a:buSzPct val="100000"/>
              <a:buChar char="•"/>
            </a:pPr>
            <a:r>
              <a:rPr lang="en-US" sz="1650" dirty="0">
                <a:solidFill>
                  <a:srgbClr val="384653"/>
                </a:solidFill>
                <a:latin typeface="Roboto" pitchFamily="34" charset="0"/>
                <a:ea typeface="Roboto" pitchFamily="34" charset="-122"/>
                <a:cs typeface="Roboto" pitchFamily="34" charset="-120"/>
              </a:rPr>
              <a:t>Overall trend suggests good model convergence over 30 epochs</a:t>
            </a:r>
            <a:endParaRPr lang="en-US" sz="1650" dirty="0"/>
          </a:p>
        </p:txBody>
      </p:sp>
      <p:pic>
        <p:nvPicPr>
          <p:cNvPr id="11" name="Picture 10" descr="A white surface with a black border&#10;&#10;AI-generated content may be incorrect.">
            <a:extLst>
              <a:ext uri="{FF2B5EF4-FFF2-40B4-BE49-F238E27FC236}">
                <a16:creationId xmlns:a16="http://schemas.microsoft.com/office/drawing/2014/main" id="{D82F19BA-D4B8-38A0-027E-3532F7CD9608}"/>
              </a:ext>
            </a:extLst>
          </p:cNvPr>
          <p:cNvPicPr>
            <a:picLocks noChangeAspect="1"/>
          </p:cNvPicPr>
          <p:nvPr/>
        </p:nvPicPr>
        <p:blipFill>
          <a:blip r:embed="rId5"/>
          <a:stretch>
            <a:fillRect/>
          </a:stretch>
        </p:blipFill>
        <p:spPr>
          <a:xfrm>
            <a:off x="12639397" y="7353178"/>
            <a:ext cx="1991003" cy="8764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69620" y="604718"/>
            <a:ext cx="5823347" cy="549712"/>
          </a:xfrm>
          <a:prstGeom prst="rect">
            <a:avLst/>
          </a:prstGeom>
          <a:noFill/>
          <a:ln/>
        </p:spPr>
        <p:txBody>
          <a:bodyPr wrap="none" lIns="0" tIns="0" rIns="0" bIns="0" rtlCol="0" anchor="t"/>
          <a:lstStyle/>
          <a:p>
            <a:pPr marL="0" indent="0" algn="l">
              <a:lnSpc>
                <a:spcPts val="4300"/>
              </a:lnSpc>
              <a:buNone/>
            </a:pPr>
            <a:r>
              <a:rPr lang="en-US" sz="3450" dirty="0">
                <a:solidFill>
                  <a:srgbClr val="2E3C4E"/>
                </a:solidFill>
                <a:latin typeface="Host Grotesk Medium" pitchFamily="34" charset="0"/>
                <a:ea typeface="Host Grotesk Medium" pitchFamily="34" charset="-122"/>
                <a:cs typeface="Host Grotesk Medium" pitchFamily="34" charset="-120"/>
              </a:rPr>
              <a:t>Plate Detection Improvement</a:t>
            </a:r>
            <a:endParaRPr lang="en-US" sz="3450" dirty="0"/>
          </a:p>
        </p:txBody>
      </p:sp>
      <p:pic>
        <p:nvPicPr>
          <p:cNvPr id="3" name="Image 0" descr="preencoded.png"/>
          <p:cNvPicPr>
            <a:picLocks noChangeAspect="1"/>
          </p:cNvPicPr>
          <p:nvPr/>
        </p:nvPicPr>
        <p:blipFill>
          <a:blip r:embed="rId3"/>
          <a:stretch>
            <a:fillRect/>
          </a:stretch>
        </p:blipFill>
        <p:spPr>
          <a:xfrm>
            <a:off x="769620" y="1318046"/>
            <a:ext cx="6093517" cy="6642138"/>
          </a:xfrm>
          <a:prstGeom prst="rect">
            <a:avLst/>
          </a:prstGeom>
        </p:spPr>
      </p:pic>
      <p:sp>
        <p:nvSpPr>
          <p:cNvPr id="4" name="Text 1"/>
          <p:cNvSpPr/>
          <p:nvPr/>
        </p:nvSpPr>
        <p:spPr>
          <a:xfrm>
            <a:off x="8136136" y="1682115"/>
            <a:ext cx="5732145" cy="659606"/>
          </a:xfrm>
          <a:prstGeom prst="rect">
            <a:avLst/>
          </a:prstGeom>
          <a:noFill/>
          <a:ln/>
        </p:spPr>
        <p:txBody>
          <a:bodyPr wrap="square" lIns="0" tIns="0" rIns="0" bIns="0" rtlCol="0" anchor="t"/>
          <a:lstStyle/>
          <a:p>
            <a:pPr marL="342900" indent="-342900" algn="l">
              <a:lnSpc>
                <a:spcPts val="2550"/>
              </a:lnSpc>
              <a:buSzPct val="100000"/>
              <a:buChar char="•"/>
            </a:pPr>
            <a:r>
              <a:rPr lang="en-US" sz="1700" dirty="0">
                <a:solidFill>
                  <a:srgbClr val="384653"/>
                </a:solidFill>
                <a:latin typeface="Roboto" pitchFamily="34" charset="0"/>
                <a:ea typeface="Roboto" pitchFamily="34" charset="-122"/>
                <a:cs typeface="Roboto" pitchFamily="34" charset="-120"/>
              </a:rPr>
              <a:t>Initial detection cropped the plate poorly, and OCR misread it as </a:t>
            </a:r>
            <a:r>
              <a:rPr lang="en-US" sz="1700" b="1" dirty="0">
                <a:solidFill>
                  <a:srgbClr val="384653"/>
                </a:solidFill>
                <a:latin typeface="Roboto" pitchFamily="34" charset="0"/>
                <a:ea typeface="Roboto" pitchFamily="34" charset="-122"/>
                <a:cs typeface="Roboto" pitchFamily="34" charset="-120"/>
              </a:rPr>
              <a:t>“AU: RS 7”</a:t>
            </a:r>
            <a:r>
              <a:rPr lang="en-US" sz="1700" dirty="0">
                <a:solidFill>
                  <a:srgbClr val="384653"/>
                </a:solidFill>
                <a:latin typeface="Roboto" pitchFamily="34" charset="0"/>
                <a:ea typeface="Roboto" pitchFamily="34" charset="-122"/>
                <a:cs typeface="Roboto" pitchFamily="34" charset="-120"/>
              </a:rPr>
              <a:t> with low confidence.</a:t>
            </a:r>
            <a:endParaRPr lang="en-US" sz="1700" dirty="0"/>
          </a:p>
        </p:txBody>
      </p:sp>
      <p:sp>
        <p:nvSpPr>
          <p:cNvPr id="5" name="Text 2"/>
          <p:cNvSpPr/>
          <p:nvPr/>
        </p:nvSpPr>
        <p:spPr>
          <a:xfrm>
            <a:off x="8136136" y="2539603"/>
            <a:ext cx="5732145" cy="329803"/>
          </a:xfrm>
          <a:prstGeom prst="rect">
            <a:avLst/>
          </a:prstGeom>
          <a:noFill/>
          <a:ln/>
        </p:spPr>
        <p:txBody>
          <a:bodyPr wrap="none" lIns="0" tIns="0" rIns="0" bIns="0" rtlCol="0" anchor="t"/>
          <a:lstStyle/>
          <a:p>
            <a:pPr marL="0" indent="0" algn="l">
              <a:lnSpc>
                <a:spcPts val="2550"/>
              </a:lnSpc>
              <a:buNone/>
            </a:pPr>
            <a:endParaRPr lang="en-US" sz="1700" dirty="0"/>
          </a:p>
        </p:txBody>
      </p:sp>
      <p:sp>
        <p:nvSpPr>
          <p:cNvPr id="6" name="Text 3"/>
          <p:cNvSpPr/>
          <p:nvPr/>
        </p:nvSpPr>
        <p:spPr>
          <a:xfrm>
            <a:off x="8136136" y="3067288"/>
            <a:ext cx="5732145" cy="1319213"/>
          </a:xfrm>
          <a:prstGeom prst="rect">
            <a:avLst/>
          </a:prstGeom>
          <a:noFill/>
          <a:ln/>
        </p:spPr>
        <p:txBody>
          <a:bodyPr wrap="square" lIns="0" tIns="0" rIns="0" bIns="0" rtlCol="0" anchor="t"/>
          <a:lstStyle/>
          <a:p>
            <a:pPr marL="342900" indent="-342900" algn="l">
              <a:lnSpc>
                <a:spcPts val="2550"/>
              </a:lnSpc>
              <a:buSzPct val="100000"/>
              <a:buChar char="•"/>
            </a:pPr>
            <a:r>
              <a:rPr lang="en-US" sz="1700" dirty="0">
                <a:solidFill>
                  <a:srgbClr val="384653"/>
                </a:solidFill>
                <a:latin typeface="Roboto" pitchFamily="34" charset="0"/>
                <a:ea typeface="Roboto" pitchFamily="34" charset="-122"/>
                <a:cs typeface="Roboto" pitchFamily="34" charset="-120"/>
              </a:rPr>
              <a:t>Re-ran OCR on the improved crop, allowing it to read the text more clearly and with higher confidence. This refinement corrected the OCR output from “AU: RS 7” to the accurate “Audi RS 7.”</a:t>
            </a:r>
            <a:endParaRPr lang="en-US" sz="1700" dirty="0"/>
          </a:p>
        </p:txBody>
      </p:sp>
      <p:sp>
        <p:nvSpPr>
          <p:cNvPr id="7" name="Text 4"/>
          <p:cNvSpPr/>
          <p:nvPr/>
        </p:nvSpPr>
        <p:spPr>
          <a:xfrm>
            <a:off x="8136136" y="4584383"/>
            <a:ext cx="5732145" cy="329803"/>
          </a:xfrm>
          <a:prstGeom prst="rect">
            <a:avLst/>
          </a:prstGeom>
          <a:noFill/>
          <a:ln/>
        </p:spPr>
        <p:txBody>
          <a:bodyPr wrap="none" lIns="0" tIns="0" rIns="0" bIns="0" rtlCol="0" anchor="t"/>
          <a:lstStyle/>
          <a:p>
            <a:pPr marL="0" indent="0" algn="l">
              <a:lnSpc>
                <a:spcPts val="2550"/>
              </a:lnSpc>
              <a:buNone/>
            </a:pPr>
            <a:endParaRPr lang="en-US" sz="1700" dirty="0"/>
          </a:p>
        </p:txBody>
      </p:sp>
      <p:sp>
        <p:nvSpPr>
          <p:cNvPr id="8" name="Text 5"/>
          <p:cNvSpPr/>
          <p:nvPr/>
        </p:nvSpPr>
        <p:spPr>
          <a:xfrm>
            <a:off x="8136136" y="5112068"/>
            <a:ext cx="5732145" cy="329803"/>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384653"/>
                </a:solidFill>
                <a:latin typeface="Roboto" pitchFamily="34" charset="0"/>
                <a:ea typeface="Roboto" pitchFamily="34" charset="-122"/>
                <a:cs typeface="Roboto" pitchFamily="34" charset="-120"/>
              </a:rPr>
              <a:t>After refining the plate crop, OCR correctly read</a:t>
            </a:r>
            <a:endParaRPr lang="en-US" sz="1700" dirty="0"/>
          </a:p>
        </p:txBody>
      </p:sp>
      <p:sp>
        <p:nvSpPr>
          <p:cNvPr id="9" name="Text 6"/>
          <p:cNvSpPr/>
          <p:nvPr/>
        </p:nvSpPr>
        <p:spPr>
          <a:xfrm>
            <a:off x="8136136" y="5639753"/>
            <a:ext cx="5732145" cy="329803"/>
          </a:xfrm>
          <a:prstGeom prst="rect">
            <a:avLst/>
          </a:prstGeom>
          <a:noFill/>
          <a:ln/>
        </p:spPr>
        <p:txBody>
          <a:bodyPr wrap="non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        </a:t>
            </a:r>
            <a:r>
              <a:rPr lang="en-US" sz="1700" b="1" dirty="0">
                <a:solidFill>
                  <a:srgbClr val="384653"/>
                </a:solidFill>
                <a:latin typeface="Roboto" pitchFamily="34" charset="0"/>
                <a:ea typeface="Roboto" pitchFamily="34" charset="-122"/>
                <a:cs typeface="Roboto" pitchFamily="34" charset="-120"/>
              </a:rPr>
              <a:t>“Audi RS 7”</a:t>
            </a:r>
            <a:r>
              <a:rPr lang="en-US" sz="1700" dirty="0">
                <a:solidFill>
                  <a:srgbClr val="384653"/>
                </a:solidFill>
                <a:latin typeface="Roboto" pitchFamily="34" charset="0"/>
                <a:ea typeface="Roboto" pitchFamily="34" charset="-122"/>
                <a:cs typeface="Roboto" pitchFamily="34" charset="-120"/>
              </a:rPr>
              <a:t> with higher confidence.</a:t>
            </a:r>
            <a:endParaRPr lang="en-US" sz="1700" dirty="0"/>
          </a:p>
        </p:txBody>
      </p:sp>
      <p:sp>
        <p:nvSpPr>
          <p:cNvPr id="10" name="Text 7"/>
          <p:cNvSpPr/>
          <p:nvPr/>
        </p:nvSpPr>
        <p:spPr>
          <a:xfrm>
            <a:off x="8136136" y="6167438"/>
            <a:ext cx="5732145" cy="329803"/>
          </a:xfrm>
          <a:prstGeom prst="rect">
            <a:avLst/>
          </a:prstGeom>
          <a:noFill/>
          <a:ln/>
        </p:spPr>
        <p:txBody>
          <a:bodyPr wrap="none" lIns="0" tIns="0" rIns="0" bIns="0" rtlCol="0" anchor="t"/>
          <a:lstStyle/>
          <a:p>
            <a:pPr marL="0" indent="0" algn="l">
              <a:lnSpc>
                <a:spcPts val="2550"/>
              </a:lnSpc>
              <a:buNone/>
            </a:pPr>
            <a:endParaRPr lang="en-US" sz="1700" dirty="0"/>
          </a:p>
        </p:txBody>
      </p:sp>
      <p:pic>
        <p:nvPicPr>
          <p:cNvPr id="11" name="Picture 10" descr="A white surface with a black border&#10;&#10;AI-generated content may be incorrect.">
            <a:extLst>
              <a:ext uri="{FF2B5EF4-FFF2-40B4-BE49-F238E27FC236}">
                <a16:creationId xmlns:a16="http://schemas.microsoft.com/office/drawing/2014/main" id="{58B737A2-19CE-ED9C-AF03-25C358CB7051}"/>
              </a:ext>
            </a:extLst>
          </p:cNvPr>
          <p:cNvPicPr>
            <a:picLocks noChangeAspect="1"/>
          </p:cNvPicPr>
          <p:nvPr/>
        </p:nvPicPr>
        <p:blipFill>
          <a:blip r:embed="rId4"/>
          <a:stretch>
            <a:fillRect/>
          </a:stretch>
        </p:blipFill>
        <p:spPr>
          <a:xfrm>
            <a:off x="12639397" y="7353178"/>
            <a:ext cx="1991003" cy="876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93073"/>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Introduction</a:t>
            </a:r>
            <a:endParaRPr lang="en-US" sz="3550" dirty="0"/>
          </a:p>
        </p:txBody>
      </p:sp>
      <p:sp>
        <p:nvSpPr>
          <p:cNvPr id="3" name="Text 1"/>
          <p:cNvSpPr/>
          <p:nvPr/>
        </p:nvSpPr>
        <p:spPr>
          <a:xfrm>
            <a:off x="793790" y="2416135"/>
            <a:ext cx="13042821"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Automatic License Plate Recognition (ALPR) has become an essential component of modern intelligent transportation systems, supporting applications such as traffic law enforcement, automated tolling, smart parking systems, border security, and autonomous vehicle perception. An effective ALPR system relies on two crucial tasks:</a:t>
            </a:r>
            <a:endParaRPr lang="en-US" sz="1750" dirty="0"/>
          </a:p>
        </p:txBody>
      </p:sp>
      <p:sp>
        <p:nvSpPr>
          <p:cNvPr id="4" name="Shape 2"/>
          <p:cNvSpPr/>
          <p:nvPr/>
        </p:nvSpPr>
        <p:spPr>
          <a:xfrm>
            <a:off x="793790" y="3691771"/>
            <a:ext cx="6407944" cy="2546866"/>
          </a:xfrm>
          <a:prstGeom prst="roundRect">
            <a:avLst>
              <a:gd name="adj" fmla="val 3741"/>
            </a:avLst>
          </a:prstGeom>
          <a:solidFill>
            <a:srgbClr val="D9EDF2"/>
          </a:solidFill>
          <a:ln w="7620">
            <a:solidFill>
              <a:srgbClr val="BFD3D8"/>
            </a:solidFill>
            <a:prstDash val="solid"/>
          </a:ln>
        </p:spPr>
        <p:txBody>
          <a:bodyPr/>
          <a:lstStyle/>
          <a:p>
            <a:endParaRPr lang="en-US"/>
          </a:p>
        </p:txBody>
      </p:sp>
      <p:pic>
        <p:nvPicPr>
          <p:cNvPr id="5" name="Image 0" descr="preencoded.png"/>
          <p:cNvPicPr>
            <a:picLocks noChangeAspect="1"/>
          </p:cNvPicPr>
          <p:nvPr/>
        </p:nvPicPr>
        <p:blipFill>
          <a:blip r:embed="rId3"/>
          <a:stretch>
            <a:fillRect/>
          </a:stretch>
        </p:blipFill>
        <p:spPr>
          <a:xfrm>
            <a:off x="1028224" y="3926205"/>
            <a:ext cx="680442" cy="680442"/>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390" y="4113252"/>
            <a:ext cx="306110" cy="306110"/>
          </a:xfrm>
          <a:prstGeom prst="rect">
            <a:avLst/>
          </a:prstGeom>
        </p:spPr>
      </p:pic>
      <p:sp>
        <p:nvSpPr>
          <p:cNvPr id="7" name="Text 3"/>
          <p:cNvSpPr/>
          <p:nvPr/>
        </p:nvSpPr>
        <p:spPr>
          <a:xfrm>
            <a:off x="1028224" y="48334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Plate Detection</a:t>
            </a:r>
            <a:endParaRPr lang="en-US" sz="2200" dirty="0"/>
          </a:p>
        </p:txBody>
      </p:sp>
      <p:sp>
        <p:nvSpPr>
          <p:cNvPr id="8" name="Text 4"/>
          <p:cNvSpPr/>
          <p:nvPr/>
        </p:nvSpPr>
        <p:spPr>
          <a:xfrm>
            <a:off x="1028224" y="5323880"/>
            <a:ext cx="5939076"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Accurately identifying the license plate's precise location within an image.</a:t>
            </a:r>
            <a:endParaRPr lang="en-US" sz="1750" dirty="0"/>
          </a:p>
        </p:txBody>
      </p:sp>
      <p:sp>
        <p:nvSpPr>
          <p:cNvPr id="9" name="Shape 5"/>
          <p:cNvSpPr/>
          <p:nvPr/>
        </p:nvSpPr>
        <p:spPr>
          <a:xfrm>
            <a:off x="7428548" y="3691771"/>
            <a:ext cx="6408063" cy="2546866"/>
          </a:xfrm>
          <a:prstGeom prst="roundRect">
            <a:avLst>
              <a:gd name="adj" fmla="val 3741"/>
            </a:avLst>
          </a:prstGeom>
          <a:solidFill>
            <a:srgbClr val="D9EDF2"/>
          </a:solidFill>
          <a:ln w="7620">
            <a:solidFill>
              <a:srgbClr val="BFD3D8"/>
            </a:solidFill>
            <a:prstDash val="solid"/>
          </a:ln>
        </p:spPr>
        <p:txBody>
          <a:bodyPr/>
          <a:lstStyle/>
          <a:p>
            <a:endParaRPr lang="en-US"/>
          </a:p>
        </p:txBody>
      </p:sp>
      <p:pic>
        <p:nvPicPr>
          <p:cNvPr id="10" name="Image 2" descr="preencoded.png"/>
          <p:cNvPicPr>
            <a:picLocks noChangeAspect="1"/>
          </p:cNvPicPr>
          <p:nvPr/>
        </p:nvPicPr>
        <p:blipFill>
          <a:blip r:embed="rId6"/>
          <a:stretch>
            <a:fillRect/>
          </a:stretch>
        </p:blipFill>
        <p:spPr>
          <a:xfrm>
            <a:off x="7662982" y="3926205"/>
            <a:ext cx="680442" cy="680442"/>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0148" y="4113252"/>
            <a:ext cx="306110" cy="306110"/>
          </a:xfrm>
          <a:prstGeom prst="rect">
            <a:avLst/>
          </a:prstGeom>
        </p:spPr>
      </p:pic>
      <p:sp>
        <p:nvSpPr>
          <p:cNvPr id="12" name="Text 6"/>
          <p:cNvSpPr/>
          <p:nvPr/>
        </p:nvSpPr>
        <p:spPr>
          <a:xfrm>
            <a:off x="7662982" y="48334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Text Recognition</a:t>
            </a:r>
            <a:endParaRPr lang="en-US" sz="2200" dirty="0"/>
          </a:p>
        </p:txBody>
      </p:sp>
      <p:sp>
        <p:nvSpPr>
          <p:cNvPr id="13" name="Text 7"/>
          <p:cNvSpPr/>
          <p:nvPr/>
        </p:nvSpPr>
        <p:spPr>
          <a:xfrm>
            <a:off x="7662982" y="5323880"/>
            <a:ext cx="5939195"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Reliably recognizing the alphanumeric characters on the detected plate.</a:t>
            </a:r>
            <a:endParaRPr lang="en-US" sz="1750" dirty="0"/>
          </a:p>
        </p:txBody>
      </p:sp>
      <p:sp>
        <p:nvSpPr>
          <p:cNvPr id="14" name="Text 8"/>
          <p:cNvSpPr/>
          <p:nvPr/>
        </p:nvSpPr>
        <p:spPr>
          <a:xfrm>
            <a:off x="793790" y="6493788"/>
            <a:ext cx="13042821" cy="340162"/>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15" name="Picture 14" descr="A white surface with a black border&#10;&#10;AI-generated content may be incorrect.">
            <a:extLst>
              <a:ext uri="{FF2B5EF4-FFF2-40B4-BE49-F238E27FC236}">
                <a16:creationId xmlns:a16="http://schemas.microsoft.com/office/drawing/2014/main" id="{D0A10B75-CF05-651E-C8D9-3B822EDEBD7E}"/>
              </a:ext>
            </a:extLst>
          </p:cNvPr>
          <p:cNvPicPr>
            <a:picLocks noChangeAspect="1"/>
          </p:cNvPicPr>
          <p:nvPr/>
        </p:nvPicPr>
        <p:blipFill>
          <a:blip r:embed="rId9"/>
          <a:stretch>
            <a:fillRect/>
          </a:stretch>
        </p:blipFill>
        <p:spPr>
          <a:xfrm>
            <a:off x="12639397" y="7353178"/>
            <a:ext cx="1991003" cy="87642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68191" y="603647"/>
            <a:ext cx="4390192" cy="548640"/>
          </a:xfrm>
          <a:prstGeom prst="rect">
            <a:avLst/>
          </a:prstGeom>
          <a:noFill/>
          <a:ln/>
        </p:spPr>
        <p:txBody>
          <a:bodyPr wrap="none" lIns="0" tIns="0" rIns="0" bIns="0" rtlCol="0" anchor="t"/>
          <a:lstStyle/>
          <a:p>
            <a:pPr marL="0" indent="0" algn="l">
              <a:lnSpc>
                <a:spcPts val="4300"/>
              </a:lnSpc>
              <a:buNone/>
            </a:pPr>
            <a:r>
              <a:rPr lang="en-US" sz="3450" dirty="0">
                <a:solidFill>
                  <a:srgbClr val="2E3C4E"/>
                </a:solidFill>
                <a:latin typeface="Host Grotesk Medium" pitchFamily="34" charset="0"/>
                <a:ea typeface="Host Grotesk Medium" pitchFamily="34" charset="-122"/>
                <a:cs typeface="Host Grotesk Medium" pitchFamily="34" charset="-120"/>
              </a:rPr>
              <a:t>Model Improvements</a:t>
            </a:r>
            <a:endParaRPr lang="en-US" sz="3450" dirty="0"/>
          </a:p>
        </p:txBody>
      </p:sp>
      <p:pic>
        <p:nvPicPr>
          <p:cNvPr id="3" name="Image 0" descr="preencoded.png"/>
          <p:cNvPicPr>
            <a:picLocks noChangeAspect="1"/>
          </p:cNvPicPr>
          <p:nvPr/>
        </p:nvPicPr>
        <p:blipFill>
          <a:blip r:embed="rId3"/>
          <a:stretch>
            <a:fillRect/>
          </a:stretch>
        </p:blipFill>
        <p:spPr>
          <a:xfrm>
            <a:off x="768191" y="1728430"/>
            <a:ext cx="3768209" cy="5652254"/>
          </a:xfrm>
          <a:prstGeom prst="rect">
            <a:avLst/>
          </a:prstGeom>
        </p:spPr>
      </p:pic>
      <p:pic>
        <p:nvPicPr>
          <p:cNvPr id="4" name="Image 1" descr="preencoded.png"/>
          <p:cNvPicPr>
            <a:picLocks noChangeAspect="1"/>
          </p:cNvPicPr>
          <p:nvPr/>
        </p:nvPicPr>
        <p:blipFill>
          <a:blip r:embed="rId4"/>
          <a:stretch>
            <a:fillRect/>
          </a:stretch>
        </p:blipFill>
        <p:spPr>
          <a:xfrm>
            <a:off x="6772751" y="1728430"/>
            <a:ext cx="5451158" cy="5451158"/>
          </a:xfrm>
          <a:prstGeom prst="rect">
            <a:avLst/>
          </a:prstGeom>
        </p:spPr>
      </p:pic>
      <p:pic>
        <p:nvPicPr>
          <p:cNvPr id="5" name="Picture 4" descr="A white surface with a black border&#10;&#10;AI-generated content may be incorrect.">
            <a:extLst>
              <a:ext uri="{FF2B5EF4-FFF2-40B4-BE49-F238E27FC236}">
                <a16:creationId xmlns:a16="http://schemas.microsoft.com/office/drawing/2014/main" id="{0DCAF54A-4B99-371B-6D3E-23F64048621C}"/>
              </a:ext>
            </a:extLst>
          </p:cNvPr>
          <p:cNvPicPr>
            <a:picLocks noChangeAspect="1"/>
          </p:cNvPicPr>
          <p:nvPr/>
        </p:nvPicPr>
        <p:blipFill>
          <a:blip r:embed="rId5"/>
          <a:stretch>
            <a:fillRect/>
          </a:stretch>
        </p:blipFill>
        <p:spPr>
          <a:xfrm>
            <a:off x="12639397" y="7353178"/>
            <a:ext cx="1991003" cy="8764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948571"/>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Conclusions</a:t>
            </a:r>
            <a:endParaRPr lang="en-US" sz="3550" dirty="0"/>
          </a:p>
        </p:txBody>
      </p:sp>
      <p:sp>
        <p:nvSpPr>
          <p:cNvPr id="3" name="Text 1"/>
          <p:cNvSpPr/>
          <p:nvPr/>
        </p:nvSpPr>
        <p:spPr>
          <a:xfrm>
            <a:off x="793790" y="2059781"/>
            <a:ext cx="3525441"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YOLO Model</a:t>
            </a:r>
            <a:endParaRPr lang="en-US" sz="1750" dirty="0"/>
          </a:p>
        </p:txBody>
      </p:sp>
      <p:pic>
        <p:nvPicPr>
          <p:cNvPr id="4" name="Image 0" descr="preencoded.png"/>
          <p:cNvPicPr>
            <a:picLocks noChangeAspect="1"/>
          </p:cNvPicPr>
          <p:nvPr/>
        </p:nvPicPr>
        <p:blipFill>
          <a:blip r:embed="rId3"/>
          <a:stretch>
            <a:fillRect/>
          </a:stretch>
        </p:blipFill>
        <p:spPr>
          <a:xfrm>
            <a:off x="778668" y="2637591"/>
            <a:ext cx="3525441" cy="2356457"/>
          </a:xfrm>
          <a:prstGeom prst="rect">
            <a:avLst/>
          </a:prstGeom>
        </p:spPr>
      </p:pic>
      <p:sp>
        <p:nvSpPr>
          <p:cNvPr id="5" name="Text 2"/>
          <p:cNvSpPr/>
          <p:nvPr/>
        </p:nvSpPr>
        <p:spPr>
          <a:xfrm>
            <a:off x="4880253" y="2059781"/>
            <a:ext cx="5231725"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Faster RCNN</a:t>
            </a:r>
            <a:endParaRPr lang="en-US" sz="1750" dirty="0"/>
          </a:p>
        </p:txBody>
      </p:sp>
      <p:pic>
        <p:nvPicPr>
          <p:cNvPr id="6" name="Image 1" descr="preencoded.png"/>
          <p:cNvPicPr>
            <a:picLocks noChangeAspect="1"/>
          </p:cNvPicPr>
          <p:nvPr/>
        </p:nvPicPr>
        <p:blipFill>
          <a:blip r:embed="rId4"/>
          <a:srcRect r="4141"/>
          <a:stretch>
            <a:fillRect/>
          </a:stretch>
        </p:blipFill>
        <p:spPr>
          <a:xfrm>
            <a:off x="4880254" y="2655093"/>
            <a:ext cx="5313574" cy="2245679"/>
          </a:xfrm>
          <a:prstGeom prst="rect">
            <a:avLst/>
          </a:prstGeom>
        </p:spPr>
      </p:pic>
      <p:sp>
        <p:nvSpPr>
          <p:cNvPr id="7" name="Text 3"/>
          <p:cNvSpPr/>
          <p:nvPr/>
        </p:nvSpPr>
        <p:spPr>
          <a:xfrm>
            <a:off x="4880253" y="4972764"/>
            <a:ext cx="5231725" cy="340162"/>
          </a:xfrm>
          <a:prstGeom prst="rect">
            <a:avLst/>
          </a:prstGeom>
          <a:noFill/>
          <a:ln/>
        </p:spPr>
        <p:txBody>
          <a:bodyPr wrap="none" lIns="0" tIns="0" rIns="0" bIns="0" rtlCol="0" anchor="t"/>
          <a:lstStyle/>
          <a:p>
            <a:pPr marL="0" indent="0" algn="l">
              <a:lnSpc>
                <a:spcPts val="2650"/>
              </a:lnSpc>
              <a:buNone/>
            </a:pPr>
            <a:endParaRPr lang="en-US" sz="1750" dirty="0"/>
          </a:p>
        </p:txBody>
      </p:sp>
      <p:sp>
        <p:nvSpPr>
          <p:cNvPr id="8" name="Shape 4"/>
          <p:cNvSpPr/>
          <p:nvPr/>
        </p:nvSpPr>
        <p:spPr>
          <a:xfrm>
            <a:off x="10673001" y="2110859"/>
            <a:ext cx="3178731" cy="4319707"/>
          </a:xfrm>
          <a:prstGeom prst="roundRect">
            <a:avLst>
              <a:gd name="adj" fmla="val 2997"/>
            </a:avLst>
          </a:prstGeom>
          <a:solidFill>
            <a:srgbClr val="C6E4EB"/>
          </a:solidFill>
          <a:ln/>
        </p:spPr>
        <p:txBody>
          <a:bodyPr/>
          <a:lstStyle/>
          <a:p>
            <a:endParaRPr lang="en-US"/>
          </a:p>
        </p:txBody>
      </p:sp>
      <p:pic>
        <p:nvPicPr>
          <p:cNvPr id="9" name="Image 2" descr="preencoded.png"/>
          <p:cNvPicPr>
            <a:picLocks noChangeAspect="1"/>
          </p:cNvPicPr>
          <p:nvPr/>
        </p:nvPicPr>
        <p:blipFill>
          <a:blip r:embed="rId5"/>
          <a:stretch>
            <a:fillRect/>
          </a:stretch>
        </p:blipFill>
        <p:spPr>
          <a:xfrm>
            <a:off x="10899815" y="2439710"/>
            <a:ext cx="283488" cy="226814"/>
          </a:xfrm>
          <a:prstGeom prst="rect">
            <a:avLst/>
          </a:prstGeom>
        </p:spPr>
      </p:pic>
      <p:sp>
        <p:nvSpPr>
          <p:cNvPr id="10" name="Text 5"/>
          <p:cNvSpPr/>
          <p:nvPr/>
        </p:nvSpPr>
        <p:spPr>
          <a:xfrm>
            <a:off x="11410117" y="2394347"/>
            <a:ext cx="2214801" cy="1020485"/>
          </a:xfrm>
          <a:prstGeom prst="rect">
            <a:avLst/>
          </a:prstGeom>
          <a:noFill/>
          <a:ln/>
        </p:spPr>
        <p:txBody>
          <a:bodyPr wrap="square" lIns="0" tIns="0" rIns="0" bIns="0" rtlCol="0" anchor="t"/>
          <a:lstStyle/>
          <a:p>
            <a:pPr marL="0" indent="0" algn="l">
              <a:lnSpc>
                <a:spcPts val="2650"/>
              </a:lnSpc>
              <a:buNone/>
            </a:pPr>
            <a:r>
              <a:rPr lang="en-US" sz="1750" b="1" dirty="0">
                <a:solidFill>
                  <a:srgbClr val="000000"/>
                </a:solidFill>
                <a:latin typeface="Roboto" pitchFamily="34" charset="0"/>
                <a:ea typeface="Roboto" pitchFamily="34" charset="-122"/>
                <a:cs typeface="Roboto" pitchFamily="34" charset="-120"/>
              </a:rPr>
              <a:t>YOLO Model performed better overall.</a:t>
            </a:r>
            <a:endParaRPr lang="en-US" sz="1750" dirty="0"/>
          </a:p>
        </p:txBody>
      </p:sp>
      <p:sp>
        <p:nvSpPr>
          <p:cNvPr id="11" name="Text 6"/>
          <p:cNvSpPr/>
          <p:nvPr/>
        </p:nvSpPr>
        <p:spPr>
          <a:xfrm>
            <a:off x="11410117" y="3618905"/>
            <a:ext cx="2214801"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000000"/>
                </a:solidFill>
                <a:latin typeface="Roboto" pitchFamily="34" charset="0"/>
                <a:ea typeface="Roboto" pitchFamily="34" charset="-122"/>
                <a:cs typeface="Roboto" pitchFamily="34" charset="-120"/>
              </a:rPr>
              <a:t>Higher </a:t>
            </a:r>
            <a:r>
              <a:rPr lang="en-US" sz="1750" b="1" dirty="0">
                <a:solidFill>
                  <a:srgbClr val="000000"/>
                </a:solidFill>
                <a:latin typeface="Roboto" pitchFamily="34" charset="0"/>
                <a:ea typeface="Roboto" pitchFamily="34" charset="-122"/>
                <a:cs typeface="Roboto" pitchFamily="34" charset="-120"/>
              </a:rPr>
              <a:t>Precision</a:t>
            </a:r>
            <a:r>
              <a:rPr lang="en-US" sz="1750" dirty="0">
                <a:solidFill>
                  <a:srgbClr val="000000"/>
                </a:solidFill>
                <a:latin typeface="Roboto" pitchFamily="34" charset="0"/>
                <a:ea typeface="Roboto" pitchFamily="34" charset="-122"/>
                <a:cs typeface="Roboto" pitchFamily="34" charset="-120"/>
              </a:rPr>
              <a:t> </a:t>
            </a:r>
            <a:endParaRPr lang="en-US" sz="1750" dirty="0"/>
          </a:p>
        </p:txBody>
      </p:sp>
      <p:sp>
        <p:nvSpPr>
          <p:cNvPr id="12" name="Text 7"/>
          <p:cNvSpPr/>
          <p:nvPr/>
        </p:nvSpPr>
        <p:spPr>
          <a:xfrm>
            <a:off x="11410117" y="4038362"/>
            <a:ext cx="2214801"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000000"/>
                </a:solidFill>
                <a:latin typeface="Roboto" pitchFamily="34" charset="0"/>
                <a:ea typeface="Roboto" pitchFamily="34" charset="-122"/>
                <a:cs typeface="Roboto" pitchFamily="34" charset="-120"/>
              </a:rPr>
              <a:t>Higher </a:t>
            </a:r>
            <a:r>
              <a:rPr lang="en-US" sz="1750" b="1" dirty="0">
                <a:solidFill>
                  <a:srgbClr val="000000"/>
                </a:solidFill>
                <a:latin typeface="Roboto" pitchFamily="34" charset="0"/>
                <a:ea typeface="Roboto" pitchFamily="34" charset="-122"/>
                <a:cs typeface="Roboto" pitchFamily="34" charset="-120"/>
              </a:rPr>
              <a:t>F1-Score</a:t>
            </a:r>
            <a:r>
              <a:rPr lang="en-US" sz="1750" dirty="0">
                <a:solidFill>
                  <a:srgbClr val="000000"/>
                </a:solidFill>
                <a:latin typeface="Roboto" pitchFamily="34" charset="0"/>
                <a:ea typeface="Roboto" pitchFamily="34" charset="-122"/>
                <a:cs typeface="Roboto" pitchFamily="34" charset="-120"/>
              </a:rPr>
              <a:t> </a:t>
            </a:r>
            <a:endParaRPr lang="en-US" sz="1750" dirty="0"/>
          </a:p>
        </p:txBody>
      </p:sp>
      <p:sp>
        <p:nvSpPr>
          <p:cNvPr id="13" name="Text 8"/>
          <p:cNvSpPr/>
          <p:nvPr/>
        </p:nvSpPr>
        <p:spPr>
          <a:xfrm>
            <a:off x="11410117" y="4457819"/>
            <a:ext cx="2214801" cy="680323"/>
          </a:xfrm>
          <a:prstGeom prst="rect">
            <a:avLst/>
          </a:prstGeom>
          <a:noFill/>
          <a:ln/>
        </p:spPr>
        <p:txBody>
          <a:bodyPr wrap="square" lIns="0" tIns="0" rIns="0" bIns="0" rtlCol="0" anchor="t"/>
          <a:lstStyle/>
          <a:p>
            <a:pPr marL="342900" indent="-342900" algn="l">
              <a:lnSpc>
                <a:spcPts val="2650"/>
              </a:lnSpc>
              <a:buSzPct val="100000"/>
              <a:buChar char="•"/>
            </a:pPr>
            <a:r>
              <a:rPr lang="en-US" sz="1750" dirty="0">
                <a:solidFill>
                  <a:srgbClr val="000000"/>
                </a:solidFill>
                <a:latin typeface="Roboto" pitchFamily="34" charset="0"/>
                <a:ea typeface="Roboto" pitchFamily="34" charset="-122"/>
                <a:cs typeface="Roboto" pitchFamily="34" charset="-120"/>
              </a:rPr>
              <a:t>Much higher </a:t>
            </a:r>
            <a:r>
              <a:rPr lang="en-US" sz="1750" b="1" dirty="0">
                <a:solidFill>
                  <a:srgbClr val="000000"/>
                </a:solidFill>
                <a:latin typeface="Roboto" pitchFamily="34" charset="0"/>
                <a:ea typeface="Roboto" pitchFamily="34" charset="-122"/>
                <a:cs typeface="Roboto" pitchFamily="34" charset="-120"/>
              </a:rPr>
              <a:t>mAP@50</a:t>
            </a:r>
            <a:r>
              <a:rPr lang="en-US" sz="1750" dirty="0">
                <a:solidFill>
                  <a:srgbClr val="000000"/>
                </a:solidFill>
                <a:latin typeface="Roboto" pitchFamily="34" charset="0"/>
                <a:ea typeface="Roboto" pitchFamily="34" charset="-122"/>
                <a:cs typeface="Roboto" pitchFamily="34" charset="-120"/>
              </a:rPr>
              <a:t> </a:t>
            </a:r>
            <a:endParaRPr lang="en-US" sz="1750" dirty="0"/>
          </a:p>
        </p:txBody>
      </p:sp>
      <p:sp>
        <p:nvSpPr>
          <p:cNvPr id="14" name="Text 9"/>
          <p:cNvSpPr/>
          <p:nvPr/>
        </p:nvSpPr>
        <p:spPr>
          <a:xfrm>
            <a:off x="11410117" y="5217438"/>
            <a:ext cx="2214801" cy="1020485"/>
          </a:xfrm>
          <a:prstGeom prst="rect">
            <a:avLst/>
          </a:prstGeom>
          <a:noFill/>
          <a:ln/>
        </p:spPr>
        <p:txBody>
          <a:bodyPr wrap="square" lIns="0" tIns="0" rIns="0" bIns="0" rtlCol="0" anchor="t"/>
          <a:lstStyle/>
          <a:p>
            <a:pPr marL="342900" indent="-342900" algn="l">
              <a:lnSpc>
                <a:spcPts val="2650"/>
              </a:lnSpc>
              <a:buSzPct val="100000"/>
              <a:buChar char="•"/>
            </a:pPr>
            <a:r>
              <a:rPr lang="en-US" sz="1750" dirty="0">
                <a:solidFill>
                  <a:srgbClr val="000000"/>
                </a:solidFill>
                <a:latin typeface="Roboto" pitchFamily="34" charset="0"/>
                <a:ea typeface="Roboto" pitchFamily="34" charset="-122"/>
                <a:cs typeface="Roboto" pitchFamily="34" charset="-120"/>
              </a:rPr>
              <a:t>Faster inference → better for deployment</a:t>
            </a:r>
            <a:endParaRPr lang="en-US" sz="1750" dirty="0"/>
          </a:p>
        </p:txBody>
      </p:sp>
      <p:sp>
        <p:nvSpPr>
          <p:cNvPr id="15" name="Text 10"/>
          <p:cNvSpPr/>
          <p:nvPr/>
        </p:nvSpPr>
        <p:spPr>
          <a:xfrm>
            <a:off x="793790" y="6940868"/>
            <a:ext cx="13042821" cy="340162"/>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16" name="Picture 15" descr="A white surface with a black border&#10;&#10;AI-generated content may be incorrect.">
            <a:extLst>
              <a:ext uri="{FF2B5EF4-FFF2-40B4-BE49-F238E27FC236}">
                <a16:creationId xmlns:a16="http://schemas.microsoft.com/office/drawing/2014/main" id="{BC8604CF-1F13-75E4-3BF9-3426B9DB1836}"/>
              </a:ext>
            </a:extLst>
          </p:cNvPr>
          <p:cNvPicPr>
            <a:picLocks noChangeAspect="1"/>
          </p:cNvPicPr>
          <p:nvPr/>
        </p:nvPicPr>
        <p:blipFill>
          <a:blip r:embed="rId6"/>
          <a:stretch>
            <a:fillRect/>
          </a:stretch>
        </p:blipFill>
        <p:spPr>
          <a:xfrm>
            <a:off x="12639397" y="7353178"/>
            <a:ext cx="1991003" cy="87642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3405902"/>
            <a:ext cx="7556421" cy="1417677"/>
          </a:xfrm>
          <a:prstGeom prst="rect">
            <a:avLst/>
          </a:prstGeom>
          <a:noFill/>
          <a:ln/>
        </p:spPr>
        <p:txBody>
          <a:bodyPr wrap="none" lIns="0" tIns="0" rIns="0" bIns="0" rtlCol="0" anchor="t"/>
          <a:lstStyle/>
          <a:p>
            <a:pPr marL="0" indent="0" algn="l">
              <a:lnSpc>
                <a:spcPts val="11150"/>
              </a:lnSpc>
              <a:buNone/>
            </a:pPr>
            <a:r>
              <a:rPr lang="en-US" sz="8900" dirty="0">
                <a:solidFill>
                  <a:srgbClr val="2E3C4E"/>
                </a:solidFill>
                <a:latin typeface="Host Grotesk Medium" pitchFamily="34" charset="0"/>
                <a:ea typeface="Host Grotesk Medium" pitchFamily="34" charset="-122"/>
                <a:cs typeface="Host Grotesk Medium" pitchFamily="34" charset="-120"/>
              </a:rPr>
              <a:t>Thank You!</a:t>
            </a:r>
            <a:endParaRPr lang="en-US" sz="8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040249"/>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2 State-of-the-Art Detection Approaches</a:t>
            </a:r>
            <a:endParaRPr lang="en-US" sz="3550" dirty="0"/>
          </a:p>
        </p:txBody>
      </p:sp>
      <p:sp>
        <p:nvSpPr>
          <p:cNvPr id="4" name="Text 1"/>
          <p:cNvSpPr/>
          <p:nvPr/>
        </p:nvSpPr>
        <p:spPr>
          <a:xfrm>
            <a:off x="793790" y="2514362"/>
            <a:ext cx="75564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This project investigates two leading deep learning models for the license plate detection component of the ALPR pipeline:</a:t>
            </a:r>
            <a:endParaRPr lang="en-US" sz="1750" dirty="0"/>
          </a:p>
        </p:txBody>
      </p:sp>
      <p:sp>
        <p:nvSpPr>
          <p:cNvPr id="5" name="Shape 2"/>
          <p:cNvSpPr/>
          <p:nvPr/>
        </p:nvSpPr>
        <p:spPr>
          <a:xfrm>
            <a:off x="793790" y="3449836"/>
            <a:ext cx="7556421" cy="1756291"/>
          </a:xfrm>
          <a:prstGeom prst="roundRect">
            <a:avLst>
              <a:gd name="adj" fmla="val 8330"/>
            </a:avLst>
          </a:prstGeom>
          <a:solidFill>
            <a:srgbClr val="FAF9F5"/>
          </a:solidFill>
          <a:ln w="30480">
            <a:solidFill>
              <a:srgbClr val="BFD3D8"/>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763310" y="3449836"/>
            <a:ext cx="121920" cy="1756291"/>
          </a:xfrm>
          <a:prstGeom prst="rect">
            <a:avLst/>
          </a:prstGeom>
        </p:spPr>
      </p:pic>
      <p:sp>
        <p:nvSpPr>
          <p:cNvPr id="7" name="Text 3"/>
          <p:cNvSpPr/>
          <p:nvPr/>
        </p:nvSpPr>
        <p:spPr>
          <a:xfrm>
            <a:off x="1142524" y="3707130"/>
            <a:ext cx="5961698" cy="425291"/>
          </a:xfrm>
          <a:prstGeom prst="rect">
            <a:avLst/>
          </a:prstGeom>
          <a:noFill/>
          <a:ln/>
        </p:spPr>
        <p:txBody>
          <a:bodyPr wrap="none" lIns="0" tIns="0" rIns="0" bIns="0" rtlCol="0" anchor="t"/>
          <a:lstStyle/>
          <a:p>
            <a:pPr marL="0" indent="0" algn="l">
              <a:lnSpc>
                <a:spcPts val="3300"/>
              </a:lnSpc>
              <a:buNone/>
            </a:pPr>
            <a:r>
              <a:rPr lang="en-US" sz="2650" dirty="0">
                <a:solidFill>
                  <a:srgbClr val="384653"/>
                </a:solidFill>
                <a:latin typeface="Host Grotesk Medium" pitchFamily="34" charset="0"/>
                <a:ea typeface="Host Grotesk Medium" pitchFamily="34" charset="-122"/>
                <a:cs typeface="Host Grotesk Medium" pitchFamily="34" charset="-120"/>
              </a:rPr>
              <a:t>YOLOv8: Speed &amp; Real-time Inference</a:t>
            </a:r>
            <a:endParaRPr lang="en-US" sz="2650" dirty="0"/>
          </a:p>
        </p:txBody>
      </p:sp>
      <p:sp>
        <p:nvSpPr>
          <p:cNvPr id="8" name="Text 4"/>
          <p:cNvSpPr/>
          <p:nvPr/>
        </p:nvSpPr>
        <p:spPr>
          <a:xfrm>
            <a:off x="1142524" y="4268510"/>
            <a:ext cx="695039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 single-stage detector optimized for fast, real-time inference while maintaining strong accuracy. </a:t>
            </a:r>
            <a:endParaRPr lang="en-US" sz="1750" dirty="0"/>
          </a:p>
        </p:txBody>
      </p:sp>
      <p:sp>
        <p:nvSpPr>
          <p:cNvPr id="9" name="Shape 5"/>
          <p:cNvSpPr/>
          <p:nvPr/>
        </p:nvSpPr>
        <p:spPr>
          <a:xfrm>
            <a:off x="793790" y="5432941"/>
            <a:ext cx="7556421" cy="1756291"/>
          </a:xfrm>
          <a:prstGeom prst="roundRect">
            <a:avLst>
              <a:gd name="adj" fmla="val 8330"/>
            </a:avLst>
          </a:prstGeom>
          <a:solidFill>
            <a:srgbClr val="FAF9F5"/>
          </a:solidFill>
          <a:ln w="30480">
            <a:solidFill>
              <a:srgbClr val="BFD3D8"/>
            </a:solidFill>
            <a:prstDash val="solid"/>
          </a:ln>
        </p:spPr>
        <p:txBody>
          <a:bodyPr/>
          <a:lstStyle/>
          <a:p>
            <a:endParaRPr lang="en-US"/>
          </a:p>
        </p:txBody>
      </p:sp>
      <p:pic>
        <p:nvPicPr>
          <p:cNvPr id="10" name="Image 2" descr="preencoded.png"/>
          <p:cNvPicPr>
            <a:picLocks noChangeAspect="1"/>
          </p:cNvPicPr>
          <p:nvPr/>
        </p:nvPicPr>
        <p:blipFill>
          <a:blip r:embed="rId4"/>
          <a:stretch>
            <a:fillRect/>
          </a:stretch>
        </p:blipFill>
        <p:spPr>
          <a:xfrm>
            <a:off x="763310" y="5432941"/>
            <a:ext cx="121920" cy="1756291"/>
          </a:xfrm>
          <a:prstGeom prst="rect">
            <a:avLst/>
          </a:prstGeom>
        </p:spPr>
      </p:pic>
      <p:sp>
        <p:nvSpPr>
          <p:cNvPr id="11" name="Text 6"/>
          <p:cNvSpPr/>
          <p:nvPr/>
        </p:nvSpPr>
        <p:spPr>
          <a:xfrm>
            <a:off x="1142524" y="5690235"/>
            <a:ext cx="5627013" cy="425291"/>
          </a:xfrm>
          <a:prstGeom prst="rect">
            <a:avLst/>
          </a:prstGeom>
          <a:noFill/>
          <a:ln/>
        </p:spPr>
        <p:txBody>
          <a:bodyPr wrap="none" lIns="0" tIns="0" rIns="0" bIns="0" rtlCol="0" anchor="t"/>
          <a:lstStyle/>
          <a:p>
            <a:pPr marL="0" indent="0" algn="l">
              <a:lnSpc>
                <a:spcPts val="3300"/>
              </a:lnSpc>
              <a:buNone/>
            </a:pPr>
            <a:r>
              <a:rPr lang="en-US" sz="2650" dirty="0">
                <a:solidFill>
                  <a:srgbClr val="384653"/>
                </a:solidFill>
                <a:latin typeface="Host Grotesk Medium" pitchFamily="34" charset="0"/>
                <a:ea typeface="Host Grotesk Medium" pitchFamily="34" charset="-122"/>
                <a:cs typeface="Host Grotesk Medium" pitchFamily="34" charset="-120"/>
              </a:rPr>
              <a:t>Faster R-CNN: Precision &amp; Accuracy</a:t>
            </a:r>
            <a:endParaRPr lang="en-US" sz="2650" dirty="0"/>
          </a:p>
        </p:txBody>
      </p:sp>
      <p:sp>
        <p:nvSpPr>
          <p:cNvPr id="12" name="Text 7"/>
          <p:cNvSpPr/>
          <p:nvPr/>
        </p:nvSpPr>
        <p:spPr>
          <a:xfrm>
            <a:off x="1142524" y="6251615"/>
            <a:ext cx="695039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 two-stage, region proposal-based detector renowned for its high detection accuracy.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6978" y="1202293"/>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Problem Statement</a:t>
            </a:r>
            <a:endParaRPr lang="en-US" sz="3550" dirty="0"/>
          </a:p>
        </p:txBody>
      </p:sp>
      <p:sp>
        <p:nvSpPr>
          <p:cNvPr id="3" name="Text 1"/>
          <p:cNvSpPr/>
          <p:nvPr/>
        </p:nvSpPr>
        <p:spPr>
          <a:xfrm>
            <a:off x="793790" y="2789753"/>
            <a:ext cx="13042821" cy="340162"/>
          </a:xfrm>
          <a:prstGeom prst="rect">
            <a:avLst/>
          </a:prstGeom>
          <a:noFill/>
          <a:ln/>
        </p:spPr>
        <p:txBody>
          <a:bodyPr wrap="non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License Plate Detection</a:t>
            </a:r>
            <a:endParaRPr lang="en-US" sz="1750" dirty="0"/>
          </a:p>
        </p:txBody>
      </p:sp>
      <p:sp>
        <p:nvSpPr>
          <p:cNvPr id="4" name="Text 2"/>
          <p:cNvSpPr/>
          <p:nvPr/>
        </p:nvSpPr>
        <p:spPr>
          <a:xfrm>
            <a:off x="793790" y="3209211"/>
            <a:ext cx="13042821" cy="340162"/>
          </a:xfrm>
          <a:prstGeom prst="rect">
            <a:avLst/>
          </a:prstGeom>
          <a:noFill/>
          <a:ln/>
        </p:spPr>
        <p:txBody>
          <a:bodyPr wrap="non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License Plate Text Recognition</a:t>
            </a:r>
            <a:endParaRPr lang="en-US" sz="1750" dirty="0"/>
          </a:p>
        </p:txBody>
      </p:sp>
      <p:sp>
        <p:nvSpPr>
          <p:cNvPr id="5" name="Shape 3"/>
          <p:cNvSpPr/>
          <p:nvPr/>
        </p:nvSpPr>
        <p:spPr>
          <a:xfrm>
            <a:off x="793790" y="3804523"/>
            <a:ext cx="13042821" cy="2655808"/>
          </a:xfrm>
          <a:prstGeom prst="roundRect">
            <a:avLst>
              <a:gd name="adj" fmla="val 3587"/>
            </a:avLst>
          </a:prstGeom>
          <a:solidFill>
            <a:srgbClr val="C6E4EB"/>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1020604" y="4114205"/>
            <a:ext cx="354330" cy="283488"/>
          </a:xfrm>
          <a:prstGeom prst="rect">
            <a:avLst/>
          </a:prstGeom>
        </p:spPr>
      </p:pic>
      <p:sp>
        <p:nvSpPr>
          <p:cNvPr id="7" name="Text 4"/>
          <p:cNvSpPr/>
          <p:nvPr/>
        </p:nvSpPr>
        <p:spPr>
          <a:xfrm>
            <a:off x="1601748" y="4088011"/>
            <a:ext cx="312479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Host Grotesk Medium" pitchFamily="34" charset="0"/>
                <a:ea typeface="Host Grotesk Medium" pitchFamily="34" charset="-122"/>
                <a:cs typeface="Host Grotesk Medium" pitchFamily="34" charset="-120"/>
              </a:rPr>
              <a:t>Key Questions Explored:</a:t>
            </a:r>
            <a:endParaRPr lang="en-US" sz="2200" dirty="0"/>
          </a:p>
        </p:txBody>
      </p:sp>
      <p:sp>
        <p:nvSpPr>
          <p:cNvPr id="8" name="Text 5"/>
          <p:cNvSpPr/>
          <p:nvPr/>
        </p:nvSpPr>
        <p:spPr>
          <a:xfrm>
            <a:off x="1601748" y="4669155"/>
            <a:ext cx="12008048"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000000"/>
                </a:solidFill>
                <a:latin typeface="Roboto" pitchFamily="34" charset="0"/>
                <a:ea typeface="Roboto" pitchFamily="34" charset="-122"/>
                <a:cs typeface="Roboto" pitchFamily="34" charset="-120"/>
              </a:rPr>
              <a:t>Which detection model (YOLOv8 vs. Faster R-CNN) offers superior accuracy and robustness?</a:t>
            </a:r>
            <a:endParaRPr lang="en-US" sz="1750" dirty="0"/>
          </a:p>
        </p:txBody>
      </p:sp>
      <p:sp>
        <p:nvSpPr>
          <p:cNvPr id="9" name="Text 6"/>
          <p:cNvSpPr/>
          <p:nvPr/>
        </p:nvSpPr>
        <p:spPr>
          <a:xfrm>
            <a:off x="1601748" y="5088612"/>
            <a:ext cx="12008048"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000000"/>
                </a:solidFill>
                <a:latin typeface="Roboto" pitchFamily="34" charset="0"/>
                <a:ea typeface="Roboto" pitchFamily="34" charset="-122"/>
                <a:cs typeface="Roboto" pitchFamily="34" charset="-120"/>
              </a:rPr>
              <a:t>Which OCR method (EasyOCR vs. PaddleOCR) yields better text extraction?</a:t>
            </a:r>
            <a:endParaRPr lang="en-US" sz="1750" dirty="0"/>
          </a:p>
        </p:txBody>
      </p:sp>
      <p:sp>
        <p:nvSpPr>
          <p:cNvPr id="10" name="Text 7"/>
          <p:cNvSpPr/>
          <p:nvPr/>
        </p:nvSpPr>
        <p:spPr>
          <a:xfrm>
            <a:off x="1601748" y="5508069"/>
            <a:ext cx="12008048"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000000"/>
                </a:solidFill>
                <a:latin typeface="Roboto" pitchFamily="34" charset="0"/>
                <a:ea typeface="Roboto" pitchFamily="34" charset="-122"/>
                <a:cs typeface="Roboto" pitchFamily="34" charset="-120"/>
              </a:rPr>
              <a:t>How do preprocessing techniques influence end-to-end ALPR performance?</a:t>
            </a:r>
            <a:endParaRPr lang="en-US" sz="1750" dirty="0"/>
          </a:p>
        </p:txBody>
      </p:sp>
      <p:sp>
        <p:nvSpPr>
          <p:cNvPr id="11" name="Text 8"/>
          <p:cNvSpPr/>
          <p:nvPr/>
        </p:nvSpPr>
        <p:spPr>
          <a:xfrm>
            <a:off x="1601748" y="5927527"/>
            <a:ext cx="12008048"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000000"/>
                </a:solidFill>
                <a:latin typeface="Roboto" pitchFamily="34" charset="0"/>
                <a:ea typeface="Roboto" pitchFamily="34" charset="-122"/>
                <a:cs typeface="Roboto" pitchFamily="34" charset="-120"/>
              </a:rPr>
              <a:t>How do the models compare in terms of accuracy (Precision, recall, F1 score) and processing speed?</a:t>
            </a:r>
            <a:endParaRPr lang="en-US" sz="1750" dirty="0"/>
          </a:p>
        </p:txBody>
      </p:sp>
      <p:pic>
        <p:nvPicPr>
          <p:cNvPr id="12" name="Picture 11" descr="A white surface with a black border&#10;&#10;AI-generated content may be incorrect.">
            <a:extLst>
              <a:ext uri="{FF2B5EF4-FFF2-40B4-BE49-F238E27FC236}">
                <a16:creationId xmlns:a16="http://schemas.microsoft.com/office/drawing/2014/main" id="{DF5B8A73-31C9-6E30-89D1-755677824151}"/>
              </a:ext>
            </a:extLst>
          </p:cNvPr>
          <p:cNvPicPr>
            <a:picLocks noChangeAspect="1"/>
          </p:cNvPicPr>
          <p:nvPr/>
        </p:nvPicPr>
        <p:blipFill>
          <a:blip r:embed="rId4"/>
          <a:stretch>
            <a:fillRect/>
          </a:stretch>
        </p:blipFill>
        <p:spPr>
          <a:xfrm>
            <a:off x="12639397" y="7353178"/>
            <a:ext cx="1991003" cy="876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93401"/>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Business Need</a:t>
            </a:r>
            <a:endParaRPr lang="en-US" sz="3550" dirty="0"/>
          </a:p>
        </p:txBody>
      </p:sp>
      <p:sp>
        <p:nvSpPr>
          <p:cNvPr id="3" name="Text 1"/>
          <p:cNvSpPr/>
          <p:nvPr/>
        </p:nvSpPr>
        <p:spPr>
          <a:xfrm>
            <a:off x="793790" y="2514005"/>
            <a:ext cx="130428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As transportation systems evolve, reliable ALPR technology is critical for enhancing safety, efficiency, and operational excellence. Organizations need ALPR to:</a:t>
            </a:r>
            <a:endParaRPr lang="en-US" sz="1750" dirty="0"/>
          </a:p>
        </p:txBody>
      </p:sp>
      <p:pic>
        <p:nvPicPr>
          <p:cNvPr id="5" name="Image 0" descr="preencoded.png"/>
          <p:cNvPicPr>
            <a:picLocks noChangeAspect="1"/>
          </p:cNvPicPr>
          <p:nvPr/>
        </p:nvPicPr>
        <p:blipFill>
          <a:blip r:embed="rId3"/>
          <a:stretch>
            <a:fillRect/>
          </a:stretch>
        </p:blipFill>
        <p:spPr>
          <a:xfrm>
            <a:off x="793790" y="3804523"/>
            <a:ext cx="4196358" cy="30480"/>
          </a:xfrm>
          <a:prstGeom prst="rect">
            <a:avLst/>
          </a:prstGeom>
        </p:spPr>
      </p:pic>
      <p:sp>
        <p:nvSpPr>
          <p:cNvPr id="6" name="Text 3"/>
          <p:cNvSpPr/>
          <p:nvPr/>
        </p:nvSpPr>
        <p:spPr>
          <a:xfrm>
            <a:off x="793790" y="3978831"/>
            <a:ext cx="3119080"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7" name="Text 4"/>
          <p:cNvSpPr/>
          <p:nvPr/>
        </p:nvSpPr>
        <p:spPr>
          <a:xfrm>
            <a:off x="793790" y="4469249"/>
            <a:ext cx="4196358" cy="340162"/>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9" name="Image 1" descr="preencoded.png"/>
          <p:cNvPicPr>
            <a:picLocks noChangeAspect="1"/>
          </p:cNvPicPr>
          <p:nvPr/>
        </p:nvPicPr>
        <p:blipFill>
          <a:blip r:embed="rId3"/>
          <a:stretch>
            <a:fillRect/>
          </a:stretch>
        </p:blipFill>
        <p:spPr>
          <a:xfrm>
            <a:off x="5216962" y="3804523"/>
            <a:ext cx="4196358" cy="30480"/>
          </a:xfrm>
          <a:prstGeom prst="rect">
            <a:avLst/>
          </a:prstGeom>
        </p:spPr>
      </p:pic>
      <p:sp>
        <p:nvSpPr>
          <p:cNvPr id="10" name="Text 6"/>
          <p:cNvSpPr/>
          <p:nvPr/>
        </p:nvSpPr>
        <p:spPr>
          <a:xfrm>
            <a:off x="5216962" y="3978831"/>
            <a:ext cx="3835479"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1" name="Text 7"/>
          <p:cNvSpPr/>
          <p:nvPr/>
        </p:nvSpPr>
        <p:spPr>
          <a:xfrm>
            <a:off x="5216962" y="4469249"/>
            <a:ext cx="4196358" cy="340162"/>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13" name="Image 2" descr="preencoded.png"/>
          <p:cNvPicPr>
            <a:picLocks noChangeAspect="1"/>
          </p:cNvPicPr>
          <p:nvPr/>
        </p:nvPicPr>
        <p:blipFill>
          <a:blip r:embed="rId3"/>
          <a:stretch>
            <a:fillRect/>
          </a:stretch>
        </p:blipFill>
        <p:spPr>
          <a:xfrm>
            <a:off x="9640133" y="3804523"/>
            <a:ext cx="4196358" cy="30480"/>
          </a:xfrm>
          <a:prstGeom prst="rect">
            <a:avLst/>
          </a:prstGeom>
        </p:spPr>
      </p:pic>
      <p:sp>
        <p:nvSpPr>
          <p:cNvPr id="14" name="Text 9"/>
          <p:cNvSpPr/>
          <p:nvPr/>
        </p:nvSpPr>
        <p:spPr>
          <a:xfrm>
            <a:off x="9640133" y="3978831"/>
            <a:ext cx="2872859"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5" name="Text 10"/>
          <p:cNvSpPr/>
          <p:nvPr/>
        </p:nvSpPr>
        <p:spPr>
          <a:xfrm>
            <a:off x="9640133" y="4469249"/>
            <a:ext cx="4196358" cy="340162"/>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17" name="Image 3" descr="preencoded.png"/>
          <p:cNvPicPr>
            <a:picLocks noChangeAspect="1"/>
          </p:cNvPicPr>
          <p:nvPr/>
        </p:nvPicPr>
        <p:blipFill>
          <a:blip r:embed="rId4"/>
          <a:stretch>
            <a:fillRect/>
          </a:stretch>
        </p:blipFill>
        <p:spPr>
          <a:xfrm>
            <a:off x="793790" y="5597426"/>
            <a:ext cx="6407944" cy="30480"/>
          </a:xfrm>
          <a:prstGeom prst="rect">
            <a:avLst/>
          </a:prstGeom>
        </p:spPr>
      </p:pic>
      <p:sp>
        <p:nvSpPr>
          <p:cNvPr id="18" name="Text 12"/>
          <p:cNvSpPr/>
          <p:nvPr/>
        </p:nvSpPr>
        <p:spPr>
          <a:xfrm>
            <a:off x="793790" y="5735598"/>
            <a:ext cx="2878217"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9" name="Text 13"/>
          <p:cNvSpPr/>
          <p:nvPr/>
        </p:nvSpPr>
        <p:spPr>
          <a:xfrm>
            <a:off x="793790" y="6226016"/>
            <a:ext cx="6407944" cy="340162"/>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21" name="Image 4" descr="preencoded.png"/>
          <p:cNvPicPr>
            <a:picLocks noChangeAspect="1"/>
          </p:cNvPicPr>
          <p:nvPr/>
        </p:nvPicPr>
        <p:blipFill>
          <a:blip r:embed="rId4"/>
          <a:stretch>
            <a:fillRect/>
          </a:stretch>
        </p:blipFill>
        <p:spPr>
          <a:xfrm>
            <a:off x="7428548" y="5538549"/>
            <a:ext cx="6407944" cy="30480"/>
          </a:xfrm>
          <a:prstGeom prst="rect">
            <a:avLst/>
          </a:prstGeom>
        </p:spPr>
      </p:pic>
      <p:sp>
        <p:nvSpPr>
          <p:cNvPr id="22" name="Text 15"/>
          <p:cNvSpPr/>
          <p:nvPr/>
        </p:nvSpPr>
        <p:spPr>
          <a:xfrm>
            <a:off x="7428548" y="5735598"/>
            <a:ext cx="3678436"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23" name="Text 16"/>
          <p:cNvSpPr/>
          <p:nvPr/>
        </p:nvSpPr>
        <p:spPr>
          <a:xfrm>
            <a:off x="7428548" y="6226016"/>
            <a:ext cx="6407944" cy="340162"/>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25" name="Picture 24" descr="A screenshot of a computer&#10;&#10;AI-generated content may be incorrect.">
            <a:extLst>
              <a:ext uri="{FF2B5EF4-FFF2-40B4-BE49-F238E27FC236}">
                <a16:creationId xmlns:a16="http://schemas.microsoft.com/office/drawing/2014/main" id="{EBC740A6-A3BC-8534-68F2-92017D1C21F1}"/>
              </a:ext>
            </a:extLst>
          </p:cNvPr>
          <p:cNvPicPr>
            <a:picLocks noChangeAspect="1"/>
          </p:cNvPicPr>
          <p:nvPr/>
        </p:nvPicPr>
        <p:blipFill>
          <a:blip r:embed="rId5"/>
          <a:stretch>
            <a:fillRect/>
          </a:stretch>
        </p:blipFill>
        <p:spPr>
          <a:xfrm>
            <a:off x="1228522" y="3804523"/>
            <a:ext cx="11812358" cy="2893486"/>
          </a:xfrm>
          <a:prstGeom prst="rect">
            <a:avLst/>
          </a:prstGeom>
        </p:spPr>
      </p:pic>
      <p:pic>
        <p:nvPicPr>
          <p:cNvPr id="26" name="Picture 25" descr="A white surface with a black border&#10;&#10;AI-generated content may be incorrect.">
            <a:extLst>
              <a:ext uri="{FF2B5EF4-FFF2-40B4-BE49-F238E27FC236}">
                <a16:creationId xmlns:a16="http://schemas.microsoft.com/office/drawing/2014/main" id="{A1AA592B-17B3-2612-2A4C-6144D5DF5768}"/>
              </a:ext>
            </a:extLst>
          </p:cNvPr>
          <p:cNvPicPr>
            <a:picLocks noChangeAspect="1"/>
          </p:cNvPicPr>
          <p:nvPr/>
        </p:nvPicPr>
        <p:blipFill>
          <a:blip r:embed="rId6"/>
          <a:stretch>
            <a:fillRect/>
          </a:stretch>
        </p:blipFill>
        <p:spPr>
          <a:xfrm>
            <a:off x="12639397" y="7353178"/>
            <a:ext cx="1991003" cy="8764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0094" y="589359"/>
            <a:ext cx="4286488" cy="535781"/>
          </a:xfrm>
          <a:prstGeom prst="rect">
            <a:avLst/>
          </a:prstGeom>
          <a:noFill/>
          <a:ln/>
        </p:spPr>
        <p:txBody>
          <a:bodyPr wrap="none" lIns="0" tIns="0" rIns="0" bIns="0" rtlCol="0" anchor="t"/>
          <a:lstStyle/>
          <a:p>
            <a:pPr marL="0" indent="0" algn="l">
              <a:lnSpc>
                <a:spcPts val="4200"/>
              </a:lnSpc>
              <a:buNone/>
            </a:pPr>
            <a:r>
              <a:rPr lang="en-US" sz="3350" dirty="0">
                <a:solidFill>
                  <a:srgbClr val="2E3C4E"/>
                </a:solidFill>
                <a:latin typeface="Host Grotesk Medium" pitchFamily="34" charset="0"/>
                <a:ea typeface="Host Grotesk Medium" pitchFamily="34" charset="-122"/>
                <a:cs typeface="Host Grotesk Medium" pitchFamily="34" charset="-120"/>
              </a:rPr>
              <a:t>Dataset Overview</a:t>
            </a:r>
            <a:endParaRPr lang="en-US" sz="3350" dirty="0"/>
          </a:p>
        </p:txBody>
      </p:sp>
      <p:sp>
        <p:nvSpPr>
          <p:cNvPr id="3" name="Text 1"/>
          <p:cNvSpPr/>
          <p:nvPr/>
        </p:nvSpPr>
        <p:spPr>
          <a:xfrm>
            <a:off x="750094" y="1553766"/>
            <a:ext cx="13130213" cy="642938"/>
          </a:xfrm>
          <a:prstGeom prst="rect">
            <a:avLst/>
          </a:prstGeom>
          <a:noFill/>
          <a:ln/>
        </p:spPr>
        <p:txBody>
          <a:bodyPr wrap="square" lIns="0" tIns="0" rIns="0" bIns="0" rtlCol="0" anchor="t"/>
          <a:lstStyle/>
          <a:p>
            <a:pPr marL="0" indent="0" algn="l">
              <a:lnSpc>
                <a:spcPts val="2500"/>
              </a:lnSpc>
              <a:buNone/>
            </a:pPr>
            <a:r>
              <a:rPr lang="en-US" sz="1650" dirty="0">
                <a:solidFill>
                  <a:srgbClr val="384653"/>
                </a:solidFill>
                <a:latin typeface="Roboto" pitchFamily="34" charset="0"/>
                <a:ea typeface="Roboto" pitchFamily="34" charset="-122"/>
                <a:cs typeface="Roboto" pitchFamily="34" charset="-120"/>
              </a:rPr>
              <a:t>Our project leveraged a comprehensive vehicle license plate dataset from </a:t>
            </a:r>
            <a:r>
              <a:rPr lang="en-US" sz="1650" u="sng" dirty="0">
                <a:solidFill>
                  <a:srgbClr val="3A6B7E"/>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Roboflow.com</a:t>
            </a:r>
            <a:r>
              <a:rPr lang="en-US" sz="1650" dirty="0">
                <a:solidFill>
                  <a:srgbClr val="384653"/>
                </a:solidFill>
                <a:latin typeface="Roboto" pitchFamily="34" charset="0"/>
                <a:ea typeface="Roboto" pitchFamily="34" charset="-122"/>
                <a:cs typeface="Roboto" pitchFamily="34" charset="-120"/>
              </a:rPr>
              <a:t>, specifically curated for diverse real world scenarios.</a:t>
            </a:r>
            <a:endParaRPr lang="en-US" sz="1650" dirty="0"/>
          </a:p>
        </p:txBody>
      </p:sp>
      <p:sp>
        <p:nvSpPr>
          <p:cNvPr id="4" name="Shape 2"/>
          <p:cNvSpPr/>
          <p:nvPr/>
        </p:nvSpPr>
        <p:spPr>
          <a:xfrm>
            <a:off x="750094" y="2544961"/>
            <a:ext cx="5514737" cy="267891"/>
          </a:xfrm>
          <a:prstGeom prst="roundRect">
            <a:avLst>
              <a:gd name="adj" fmla="val 33602"/>
            </a:avLst>
          </a:prstGeom>
          <a:solidFill>
            <a:srgbClr val="D9EDF2"/>
          </a:solidFill>
          <a:ln w="7620">
            <a:solidFill>
              <a:srgbClr val="BFD3D8"/>
            </a:solidFill>
            <a:prstDash val="solid"/>
          </a:ln>
        </p:spPr>
        <p:txBody>
          <a:bodyPr/>
          <a:lstStyle/>
          <a:p>
            <a:endParaRPr lang="en-US"/>
          </a:p>
        </p:txBody>
      </p:sp>
      <p:pic>
        <p:nvPicPr>
          <p:cNvPr id="5" name="Image 0" descr="preencoded.png"/>
          <p:cNvPicPr>
            <a:picLocks noChangeAspect="1"/>
          </p:cNvPicPr>
          <p:nvPr/>
        </p:nvPicPr>
        <p:blipFill>
          <a:blip r:embed="rId4"/>
          <a:stretch>
            <a:fillRect/>
          </a:stretch>
        </p:blipFill>
        <p:spPr>
          <a:xfrm>
            <a:off x="750094" y="2544961"/>
            <a:ext cx="5514737" cy="267891"/>
          </a:xfrm>
          <a:prstGeom prst="rect">
            <a:avLst/>
          </a:prstGeom>
        </p:spPr>
      </p:pic>
      <p:sp>
        <p:nvSpPr>
          <p:cNvPr id="6" name="Text 3"/>
          <p:cNvSpPr/>
          <p:nvPr/>
        </p:nvSpPr>
        <p:spPr>
          <a:xfrm>
            <a:off x="6425565" y="2544961"/>
            <a:ext cx="755690" cy="267891"/>
          </a:xfrm>
          <a:prstGeom prst="rect">
            <a:avLst/>
          </a:prstGeom>
          <a:noFill/>
          <a:ln/>
        </p:spPr>
        <p:txBody>
          <a:bodyPr wrap="none" lIns="0" tIns="0" rIns="0" bIns="0" rtlCol="0" anchor="t"/>
          <a:lstStyle/>
          <a:p>
            <a:pPr marL="0" indent="0" algn="l">
              <a:lnSpc>
                <a:spcPts val="2100"/>
              </a:lnSpc>
              <a:buNone/>
            </a:pPr>
            <a:r>
              <a:rPr lang="en-US" sz="2100" dirty="0">
                <a:solidFill>
                  <a:srgbClr val="384653"/>
                </a:solidFill>
                <a:latin typeface="Host Grotesk Medium" pitchFamily="34" charset="0"/>
                <a:ea typeface="Host Grotesk Medium" pitchFamily="34" charset="-122"/>
                <a:cs typeface="Host Grotesk Medium" pitchFamily="34" charset="-120"/>
              </a:rPr>
              <a:t>8,152</a:t>
            </a:r>
            <a:endParaRPr lang="en-US" sz="2100" dirty="0"/>
          </a:p>
        </p:txBody>
      </p:sp>
      <p:sp>
        <p:nvSpPr>
          <p:cNvPr id="7" name="Text 4"/>
          <p:cNvSpPr/>
          <p:nvPr/>
        </p:nvSpPr>
        <p:spPr>
          <a:xfrm>
            <a:off x="750094" y="3080742"/>
            <a:ext cx="2679025" cy="334804"/>
          </a:xfrm>
          <a:prstGeom prst="rect">
            <a:avLst/>
          </a:prstGeom>
          <a:noFill/>
          <a:ln/>
        </p:spPr>
        <p:txBody>
          <a:bodyPr wrap="none" lIns="0" tIns="0" rIns="0" bIns="0" rtlCol="0" anchor="t"/>
          <a:lstStyle/>
          <a:p>
            <a:pPr marL="0" indent="0" algn="l">
              <a:lnSpc>
                <a:spcPts val="2600"/>
              </a:lnSpc>
              <a:buNone/>
            </a:pPr>
            <a:r>
              <a:rPr lang="en-US" sz="2100" dirty="0">
                <a:solidFill>
                  <a:srgbClr val="384653"/>
                </a:solidFill>
                <a:latin typeface="Host Grotesk Medium" pitchFamily="34" charset="0"/>
                <a:ea typeface="Host Grotesk Medium" pitchFamily="34" charset="-122"/>
                <a:cs typeface="Host Grotesk Medium" pitchFamily="34" charset="-120"/>
              </a:rPr>
              <a:t>Total Images</a:t>
            </a:r>
            <a:endParaRPr lang="en-US" sz="2100" dirty="0"/>
          </a:p>
        </p:txBody>
      </p:sp>
      <p:sp>
        <p:nvSpPr>
          <p:cNvPr id="8" name="Text 5"/>
          <p:cNvSpPr/>
          <p:nvPr/>
        </p:nvSpPr>
        <p:spPr>
          <a:xfrm>
            <a:off x="750094" y="3544133"/>
            <a:ext cx="6431161" cy="321469"/>
          </a:xfrm>
          <a:prstGeom prst="rect">
            <a:avLst/>
          </a:prstGeom>
          <a:noFill/>
          <a:ln/>
        </p:spPr>
        <p:txBody>
          <a:bodyPr wrap="none" lIns="0" tIns="0" rIns="0" bIns="0" rtlCol="0" anchor="t"/>
          <a:lstStyle/>
          <a:p>
            <a:pPr marL="0" indent="0" algn="l">
              <a:lnSpc>
                <a:spcPts val="2500"/>
              </a:lnSpc>
              <a:buNone/>
            </a:pPr>
            <a:endParaRPr lang="en-US" sz="1650" dirty="0"/>
          </a:p>
        </p:txBody>
      </p:sp>
      <p:sp>
        <p:nvSpPr>
          <p:cNvPr id="9" name="Shape 6"/>
          <p:cNvSpPr/>
          <p:nvPr/>
        </p:nvSpPr>
        <p:spPr>
          <a:xfrm>
            <a:off x="7449145" y="2544961"/>
            <a:ext cx="5514737" cy="267891"/>
          </a:xfrm>
          <a:prstGeom prst="roundRect">
            <a:avLst>
              <a:gd name="adj" fmla="val 33602"/>
            </a:avLst>
          </a:prstGeom>
          <a:solidFill>
            <a:srgbClr val="D9EDF2"/>
          </a:solidFill>
          <a:ln w="7620">
            <a:solidFill>
              <a:srgbClr val="BFD3D8"/>
            </a:solidFill>
            <a:prstDash val="solid"/>
          </a:ln>
        </p:spPr>
        <p:txBody>
          <a:bodyPr/>
          <a:lstStyle/>
          <a:p>
            <a:endParaRPr lang="en-US"/>
          </a:p>
        </p:txBody>
      </p:sp>
      <p:pic>
        <p:nvPicPr>
          <p:cNvPr id="10" name="Image 1" descr="preencoded.png"/>
          <p:cNvPicPr>
            <a:picLocks noChangeAspect="1"/>
          </p:cNvPicPr>
          <p:nvPr/>
        </p:nvPicPr>
        <p:blipFill>
          <a:blip r:embed="rId4"/>
          <a:stretch>
            <a:fillRect/>
          </a:stretch>
        </p:blipFill>
        <p:spPr>
          <a:xfrm>
            <a:off x="7449145" y="2544961"/>
            <a:ext cx="5514737" cy="267891"/>
          </a:xfrm>
          <a:prstGeom prst="rect">
            <a:avLst/>
          </a:prstGeom>
        </p:spPr>
      </p:pic>
      <p:sp>
        <p:nvSpPr>
          <p:cNvPr id="11" name="Text 7"/>
          <p:cNvSpPr/>
          <p:nvPr/>
        </p:nvSpPr>
        <p:spPr>
          <a:xfrm>
            <a:off x="13124617" y="2544961"/>
            <a:ext cx="755690" cy="267891"/>
          </a:xfrm>
          <a:prstGeom prst="rect">
            <a:avLst/>
          </a:prstGeom>
          <a:noFill/>
          <a:ln/>
        </p:spPr>
        <p:txBody>
          <a:bodyPr wrap="none" lIns="0" tIns="0" rIns="0" bIns="0" rtlCol="0" anchor="t"/>
          <a:lstStyle/>
          <a:p>
            <a:pPr marL="0" indent="0" algn="l">
              <a:lnSpc>
                <a:spcPts val="2100"/>
              </a:lnSpc>
              <a:buNone/>
            </a:pPr>
            <a:r>
              <a:rPr lang="en-US" sz="2100" dirty="0">
                <a:solidFill>
                  <a:srgbClr val="384653"/>
                </a:solidFill>
                <a:latin typeface="Host Grotesk Medium" pitchFamily="34" charset="0"/>
                <a:ea typeface="Host Grotesk Medium" pitchFamily="34" charset="-122"/>
                <a:cs typeface="Host Grotesk Medium" pitchFamily="34" charset="-120"/>
              </a:rPr>
              <a:t>7,337</a:t>
            </a:r>
            <a:endParaRPr lang="en-US" sz="2100" dirty="0"/>
          </a:p>
        </p:txBody>
      </p:sp>
      <p:sp>
        <p:nvSpPr>
          <p:cNvPr id="12" name="Text 8"/>
          <p:cNvSpPr/>
          <p:nvPr/>
        </p:nvSpPr>
        <p:spPr>
          <a:xfrm>
            <a:off x="7449145" y="3080742"/>
            <a:ext cx="2679025" cy="334804"/>
          </a:xfrm>
          <a:prstGeom prst="rect">
            <a:avLst/>
          </a:prstGeom>
          <a:noFill/>
          <a:ln/>
        </p:spPr>
        <p:txBody>
          <a:bodyPr wrap="none" lIns="0" tIns="0" rIns="0" bIns="0" rtlCol="0" anchor="t"/>
          <a:lstStyle/>
          <a:p>
            <a:pPr marL="0" indent="0" algn="l">
              <a:lnSpc>
                <a:spcPts val="2600"/>
              </a:lnSpc>
              <a:buNone/>
            </a:pPr>
            <a:r>
              <a:rPr lang="en-US" sz="2100" dirty="0">
                <a:solidFill>
                  <a:srgbClr val="384653"/>
                </a:solidFill>
                <a:latin typeface="Host Grotesk Medium" pitchFamily="34" charset="0"/>
                <a:ea typeface="Host Grotesk Medium" pitchFamily="34" charset="-122"/>
                <a:cs typeface="Host Grotesk Medium" pitchFamily="34" charset="-120"/>
              </a:rPr>
              <a:t>Training Set</a:t>
            </a:r>
            <a:endParaRPr lang="en-US" sz="2100" dirty="0"/>
          </a:p>
        </p:txBody>
      </p:sp>
      <p:sp>
        <p:nvSpPr>
          <p:cNvPr id="13" name="Text 9"/>
          <p:cNvSpPr/>
          <p:nvPr/>
        </p:nvSpPr>
        <p:spPr>
          <a:xfrm>
            <a:off x="7449145" y="3544133"/>
            <a:ext cx="6431161" cy="321469"/>
          </a:xfrm>
          <a:prstGeom prst="rect">
            <a:avLst/>
          </a:prstGeom>
          <a:noFill/>
          <a:ln/>
        </p:spPr>
        <p:txBody>
          <a:bodyPr wrap="none" lIns="0" tIns="0" rIns="0" bIns="0" rtlCol="0" anchor="t"/>
          <a:lstStyle/>
          <a:p>
            <a:pPr marL="0" indent="0" algn="l">
              <a:lnSpc>
                <a:spcPts val="2500"/>
              </a:lnSpc>
              <a:buNone/>
            </a:pPr>
            <a:endParaRPr lang="en-US" sz="1650" dirty="0"/>
          </a:p>
        </p:txBody>
      </p:sp>
      <p:sp>
        <p:nvSpPr>
          <p:cNvPr id="14" name="Shape 10"/>
          <p:cNvSpPr/>
          <p:nvPr/>
        </p:nvSpPr>
        <p:spPr>
          <a:xfrm>
            <a:off x="750094" y="4401383"/>
            <a:ext cx="5748218" cy="267891"/>
          </a:xfrm>
          <a:prstGeom prst="roundRect">
            <a:avLst>
              <a:gd name="adj" fmla="val 33602"/>
            </a:avLst>
          </a:prstGeom>
          <a:solidFill>
            <a:srgbClr val="D9EDF2"/>
          </a:solidFill>
          <a:ln w="7620">
            <a:solidFill>
              <a:srgbClr val="BFD3D8"/>
            </a:solidFill>
            <a:prstDash val="solid"/>
          </a:ln>
        </p:spPr>
        <p:txBody>
          <a:bodyPr/>
          <a:lstStyle/>
          <a:p>
            <a:endParaRPr lang="en-US"/>
          </a:p>
        </p:txBody>
      </p:sp>
      <p:pic>
        <p:nvPicPr>
          <p:cNvPr id="15" name="Image 2" descr="preencoded.png"/>
          <p:cNvPicPr>
            <a:picLocks noChangeAspect="1"/>
          </p:cNvPicPr>
          <p:nvPr/>
        </p:nvPicPr>
        <p:blipFill>
          <a:blip r:embed="rId5"/>
          <a:stretch>
            <a:fillRect/>
          </a:stretch>
        </p:blipFill>
        <p:spPr>
          <a:xfrm>
            <a:off x="750094" y="4401383"/>
            <a:ext cx="5748218" cy="267891"/>
          </a:xfrm>
          <a:prstGeom prst="rect">
            <a:avLst/>
          </a:prstGeom>
        </p:spPr>
      </p:pic>
      <p:sp>
        <p:nvSpPr>
          <p:cNvPr id="16" name="Text 11"/>
          <p:cNvSpPr/>
          <p:nvPr/>
        </p:nvSpPr>
        <p:spPr>
          <a:xfrm>
            <a:off x="6659047" y="4401383"/>
            <a:ext cx="522208" cy="267891"/>
          </a:xfrm>
          <a:prstGeom prst="rect">
            <a:avLst/>
          </a:prstGeom>
          <a:noFill/>
          <a:ln/>
        </p:spPr>
        <p:txBody>
          <a:bodyPr wrap="none" lIns="0" tIns="0" rIns="0" bIns="0" rtlCol="0" anchor="t"/>
          <a:lstStyle/>
          <a:p>
            <a:pPr marL="0" indent="0" algn="l">
              <a:lnSpc>
                <a:spcPts val="2100"/>
              </a:lnSpc>
              <a:buNone/>
            </a:pPr>
            <a:r>
              <a:rPr lang="en-US" sz="2100" dirty="0">
                <a:solidFill>
                  <a:srgbClr val="384653"/>
                </a:solidFill>
                <a:latin typeface="Host Grotesk Medium" pitchFamily="34" charset="0"/>
                <a:ea typeface="Host Grotesk Medium" pitchFamily="34" charset="-122"/>
                <a:cs typeface="Host Grotesk Medium" pitchFamily="34" charset="-120"/>
              </a:rPr>
              <a:t>815</a:t>
            </a:r>
            <a:endParaRPr lang="en-US" sz="2100" dirty="0"/>
          </a:p>
        </p:txBody>
      </p:sp>
      <p:sp>
        <p:nvSpPr>
          <p:cNvPr id="17" name="Text 12"/>
          <p:cNvSpPr/>
          <p:nvPr/>
        </p:nvSpPr>
        <p:spPr>
          <a:xfrm>
            <a:off x="750094" y="4937165"/>
            <a:ext cx="2679025" cy="334804"/>
          </a:xfrm>
          <a:prstGeom prst="rect">
            <a:avLst/>
          </a:prstGeom>
          <a:noFill/>
          <a:ln/>
        </p:spPr>
        <p:txBody>
          <a:bodyPr wrap="none" lIns="0" tIns="0" rIns="0" bIns="0" rtlCol="0" anchor="t"/>
          <a:lstStyle/>
          <a:p>
            <a:pPr marL="0" indent="0" algn="l">
              <a:lnSpc>
                <a:spcPts val="2600"/>
              </a:lnSpc>
              <a:buNone/>
            </a:pPr>
            <a:r>
              <a:rPr lang="en-US" sz="2100" dirty="0">
                <a:solidFill>
                  <a:srgbClr val="384653"/>
                </a:solidFill>
                <a:latin typeface="Host Grotesk Medium" pitchFamily="34" charset="0"/>
                <a:ea typeface="Host Grotesk Medium" pitchFamily="34" charset="-122"/>
                <a:cs typeface="Host Grotesk Medium" pitchFamily="34" charset="-120"/>
              </a:rPr>
              <a:t>Validation Set</a:t>
            </a:r>
            <a:endParaRPr lang="en-US" sz="2100" dirty="0"/>
          </a:p>
        </p:txBody>
      </p:sp>
      <p:sp>
        <p:nvSpPr>
          <p:cNvPr id="18" name="Text 13"/>
          <p:cNvSpPr/>
          <p:nvPr/>
        </p:nvSpPr>
        <p:spPr>
          <a:xfrm>
            <a:off x="750094" y="5400556"/>
            <a:ext cx="6431161" cy="321469"/>
          </a:xfrm>
          <a:prstGeom prst="rect">
            <a:avLst/>
          </a:prstGeom>
          <a:noFill/>
          <a:ln/>
        </p:spPr>
        <p:txBody>
          <a:bodyPr wrap="none" lIns="0" tIns="0" rIns="0" bIns="0" rtlCol="0" anchor="t"/>
          <a:lstStyle/>
          <a:p>
            <a:pPr marL="0" indent="0" algn="l">
              <a:lnSpc>
                <a:spcPts val="2500"/>
              </a:lnSpc>
              <a:buNone/>
            </a:pPr>
            <a:endParaRPr lang="en-US" sz="1650" dirty="0"/>
          </a:p>
        </p:txBody>
      </p:sp>
      <p:sp>
        <p:nvSpPr>
          <p:cNvPr id="19" name="Shape 14"/>
          <p:cNvSpPr/>
          <p:nvPr/>
        </p:nvSpPr>
        <p:spPr>
          <a:xfrm>
            <a:off x="7449145" y="4401383"/>
            <a:ext cx="5514142" cy="267891"/>
          </a:xfrm>
          <a:prstGeom prst="roundRect">
            <a:avLst>
              <a:gd name="adj" fmla="val 33602"/>
            </a:avLst>
          </a:prstGeom>
          <a:solidFill>
            <a:srgbClr val="D9EDF2"/>
          </a:solidFill>
          <a:ln w="7620">
            <a:solidFill>
              <a:srgbClr val="BFD3D8"/>
            </a:solidFill>
            <a:prstDash val="solid"/>
          </a:ln>
        </p:spPr>
        <p:txBody>
          <a:bodyPr/>
          <a:lstStyle/>
          <a:p>
            <a:endParaRPr lang="en-US"/>
          </a:p>
        </p:txBody>
      </p:sp>
      <p:pic>
        <p:nvPicPr>
          <p:cNvPr id="20" name="Image 3" descr="preencoded.png"/>
          <p:cNvPicPr>
            <a:picLocks noChangeAspect="1"/>
          </p:cNvPicPr>
          <p:nvPr/>
        </p:nvPicPr>
        <p:blipFill>
          <a:blip r:embed="rId6"/>
          <a:stretch>
            <a:fillRect/>
          </a:stretch>
        </p:blipFill>
        <p:spPr>
          <a:xfrm>
            <a:off x="7449145" y="4401383"/>
            <a:ext cx="4411266" cy="267891"/>
          </a:xfrm>
          <a:prstGeom prst="rect">
            <a:avLst/>
          </a:prstGeom>
        </p:spPr>
      </p:pic>
      <p:sp>
        <p:nvSpPr>
          <p:cNvPr id="21" name="Text 15"/>
          <p:cNvSpPr/>
          <p:nvPr/>
        </p:nvSpPr>
        <p:spPr>
          <a:xfrm>
            <a:off x="13124021" y="4401383"/>
            <a:ext cx="756285" cy="267891"/>
          </a:xfrm>
          <a:prstGeom prst="rect">
            <a:avLst/>
          </a:prstGeom>
          <a:noFill/>
          <a:ln/>
        </p:spPr>
        <p:txBody>
          <a:bodyPr wrap="none" lIns="0" tIns="0" rIns="0" bIns="0" rtlCol="0" anchor="t"/>
          <a:lstStyle/>
          <a:p>
            <a:pPr marL="0" indent="0" algn="l">
              <a:lnSpc>
                <a:spcPts val="2100"/>
              </a:lnSpc>
              <a:buNone/>
            </a:pPr>
            <a:r>
              <a:rPr lang="en-US" sz="2100" dirty="0">
                <a:solidFill>
                  <a:srgbClr val="384653"/>
                </a:solidFill>
                <a:latin typeface="Host Grotesk Medium" pitchFamily="34" charset="0"/>
                <a:ea typeface="Host Grotesk Medium" pitchFamily="34" charset="-122"/>
                <a:cs typeface="Host Grotesk Medium" pitchFamily="34" charset="-120"/>
              </a:rPr>
              <a:t>80:20</a:t>
            </a:r>
            <a:endParaRPr lang="en-US" sz="2100" dirty="0"/>
          </a:p>
        </p:txBody>
      </p:sp>
      <p:sp>
        <p:nvSpPr>
          <p:cNvPr id="22" name="Text 16"/>
          <p:cNvSpPr/>
          <p:nvPr/>
        </p:nvSpPr>
        <p:spPr>
          <a:xfrm>
            <a:off x="7449145" y="4937165"/>
            <a:ext cx="2679025" cy="334804"/>
          </a:xfrm>
          <a:prstGeom prst="rect">
            <a:avLst/>
          </a:prstGeom>
          <a:noFill/>
          <a:ln/>
        </p:spPr>
        <p:txBody>
          <a:bodyPr wrap="none" lIns="0" tIns="0" rIns="0" bIns="0" rtlCol="0" anchor="t"/>
          <a:lstStyle/>
          <a:p>
            <a:pPr marL="0" indent="0" algn="l">
              <a:lnSpc>
                <a:spcPts val="2600"/>
              </a:lnSpc>
              <a:buNone/>
            </a:pPr>
            <a:r>
              <a:rPr lang="en-US" sz="2100" dirty="0">
                <a:solidFill>
                  <a:srgbClr val="384653"/>
                </a:solidFill>
                <a:latin typeface="Host Grotesk Medium" pitchFamily="34" charset="0"/>
                <a:ea typeface="Host Grotesk Medium" pitchFamily="34" charset="-122"/>
                <a:cs typeface="Host Grotesk Medium" pitchFamily="34" charset="-120"/>
              </a:rPr>
              <a:t>Train:Valid Split</a:t>
            </a:r>
            <a:endParaRPr lang="en-US" sz="2100" dirty="0"/>
          </a:p>
        </p:txBody>
      </p:sp>
      <p:sp>
        <p:nvSpPr>
          <p:cNvPr id="23" name="Text 17"/>
          <p:cNvSpPr/>
          <p:nvPr/>
        </p:nvSpPr>
        <p:spPr>
          <a:xfrm>
            <a:off x="7449145" y="5400556"/>
            <a:ext cx="6431161" cy="321469"/>
          </a:xfrm>
          <a:prstGeom prst="rect">
            <a:avLst/>
          </a:prstGeom>
          <a:noFill/>
          <a:ln/>
        </p:spPr>
        <p:txBody>
          <a:bodyPr wrap="none" lIns="0" tIns="0" rIns="0" bIns="0" rtlCol="0" anchor="t"/>
          <a:lstStyle/>
          <a:p>
            <a:pPr marL="0" indent="0" algn="l">
              <a:lnSpc>
                <a:spcPts val="2500"/>
              </a:lnSpc>
              <a:buNone/>
            </a:pPr>
            <a:endParaRPr lang="en-US" sz="1650" dirty="0"/>
          </a:p>
        </p:txBody>
      </p:sp>
      <p:sp>
        <p:nvSpPr>
          <p:cNvPr id="24" name="Text 18"/>
          <p:cNvSpPr/>
          <p:nvPr/>
        </p:nvSpPr>
        <p:spPr>
          <a:xfrm>
            <a:off x="750094" y="5963126"/>
            <a:ext cx="13130213" cy="321469"/>
          </a:xfrm>
          <a:prstGeom prst="rect">
            <a:avLst/>
          </a:prstGeom>
          <a:noFill/>
          <a:ln/>
        </p:spPr>
        <p:txBody>
          <a:bodyPr wrap="none" lIns="0" tIns="0" rIns="0" bIns="0" rtlCol="0" anchor="t"/>
          <a:lstStyle/>
          <a:p>
            <a:pPr marL="0" indent="0" algn="l">
              <a:lnSpc>
                <a:spcPts val="2500"/>
              </a:lnSpc>
              <a:buNone/>
            </a:pPr>
            <a:r>
              <a:rPr lang="en-US" sz="1650" b="1" dirty="0">
                <a:solidFill>
                  <a:srgbClr val="384653"/>
                </a:solidFill>
                <a:latin typeface="Roboto" pitchFamily="34" charset="0"/>
                <a:ea typeface="Roboto" pitchFamily="34" charset="-122"/>
                <a:cs typeface="Roboto" pitchFamily="34" charset="-120"/>
              </a:rPr>
              <a:t>Data Preparation:</a:t>
            </a:r>
            <a:endParaRPr lang="en-US" sz="1650" dirty="0"/>
          </a:p>
        </p:txBody>
      </p:sp>
      <p:sp>
        <p:nvSpPr>
          <p:cNvPr id="25" name="Text 19"/>
          <p:cNvSpPr/>
          <p:nvPr/>
        </p:nvSpPr>
        <p:spPr>
          <a:xfrm>
            <a:off x="750094" y="6525697"/>
            <a:ext cx="13130213" cy="321469"/>
          </a:xfrm>
          <a:prstGeom prst="rect">
            <a:avLst/>
          </a:prstGeom>
          <a:noFill/>
          <a:ln/>
        </p:spPr>
        <p:txBody>
          <a:bodyPr wrap="none" lIns="0" tIns="0" rIns="0" bIns="0" rtlCol="0" anchor="t"/>
          <a:lstStyle/>
          <a:p>
            <a:pPr marL="342900" indent="-342900" algn="l">
              <a:lnSpc>
                <a:spcPts val="2500"/>
              </a:lnSpc>
              <a:buSzPct val="100000"/>
              <a:buChar char="•"/>
            </a:pPr>
            <a:r>
              <a:rPr lang="en-US" sz="1650" dirty="0">
                <a:solidFill>
                  <a:srgbClr val="384653"/>
                </a:solidFill>
                <a:latin typeface="Roboto" pitchFamily="34" charset="0"/>
                <a:ea typeface="Roboto" pitchFamily="34" charset="-122"/>
                <a:cs typeface="Roboto" pitchFamily="34" charset="-120"/>
              </a:rPr>
              <a:t>Images resized to 640x640.</a:t>
            </a:r>
            <a:endParaRPr lang="en-US" sz="1650" dirty="0"/>
          </a:p>
        </p:txBody>
      </p:sp>
      <p:sp>
        <p:nvSpPr>
          <p:cNvPr id="26" name="Text 20"/>
          <p:cNvSpPr/>
          <p:nvPr/>
        </p:nvSpPr>
        <p:spPr>
          <a:xfrm>
            <a:off x="750094" y="6922175"/>
            <a:ext cx="13130213" cy="321469"/>
          </a:xfrm>
          <a:prstGeom prst="rect">
            <a:avLst/>
          </a:prstGeom>
          <a:noFill/>
          <a:ln/>
        </p:spPr>
        <p:txBody>
          <a:bodyPr wrap="none" lIns="0" tIns="0" rIns="0" bIns="0" rtlCol="0" anchor="t"/>
          <a:lstStyle/>
          <a:p>
            <a:pPr marL="342900" indent="-342900" algn="l">
              <a:lnSpc>
                <a:spcPts val="2500"/>
              </a:lnSpc>
              <a:buSzPct val="100000"/>
              <a:buChar char="•"/>
            </a:pPr>
            <a:r>
              <a:rPr lang="en-US" sz="1650" dirty="0">
                <a:solidFill>
                  <a:srgbClr val="384653"/>
                </a:solidFill>
                <a:latin typeface="Roboto" pitchFamily="34" charset="0"/>
                <a:ea typeface="Roboto" pitchFamily="34" charset="-122"/>
                <a:cs typeface="Roboto" pitchFamily="34" charset="-120"/>
              </a:rPr>
              <a:t>YOLO and COCO Json format export.</a:t>
            </a:r>
            <a:endParaRPr lang="en-US" sz="1650" dirty="0"/>
          </a:p>
        </p:txBody>
      </p:sp>
      <p:sp>
        <p:nvSpPr>
          <p:cNvPr id="27" name="Text 21"/>
          <p:cNvSpPr/>
          <p:nvPr/>
        </p:nvSpPr>
        <p:spPr>
          <a:xfrm>
            <a:off x="750094" y="7318653"/>
            <a:ext cx="13130213" cy="321469"/>
          </a:xfrm>
          <a:prstGeom prst="rect">
            <a:avLst/>
          </a:prstGeom>
          <a:noFill/>
          <a:ln/>
        </p:spPr>
        <p:txBody>
          <a:bodyPr wrap="none" lIns="0" tIns="0" rIns="0" bIns="0" rtlCol="0" anchor="t"/>
          <a:lstStyle/>
          <a:p>
            <a:pPr marL="342900" indent="-342900" algn="l">
              <a:lnSpc>
                <a:spcPts val="2500"/>
              </a:lnSpc>
              <a:buSzPct val="100000"/>
              <a:buChar char="•"/>
            </a:pPr>
            <a:r>
              <a:rPr lang="en-US" sz="1650" dirty="0">
                <a:solidFill>
                  <a:srgbClr val="384653"/>
                </a:solidFill>
                <a:latin typeface="Roboto" pitchFamily="34" charset="0"/>
                <a:ea typeface="Roboto" pitchFamily="34" charset="-122"/>
                <a:cs typeface="Roboto" pitchFamily="34" charset="-120"/>
              </a:rPr>
              <a:t>Internal normalization &amp; augmentation during training.</a:t>
            </a:r>
            <a:endParaRPr lang="en-US" sz="1650" dirty="0"/>
          </a:p>
        </p:txBody>
      </p:sp>
      <p:pic>
        <p:nvPicPr>
          <p:cNvPr id="28" name="Picture 27" descr="A white surface with a black border&#10;&#10;AI-generated content may be incorrect.">
            <a:extLst>
              <a:ext uri="{FF2B5EF4-FFF2-40B4-BE49-F238E27FC236}">
                <a16:creationId xmlns:a16="http://schemas.microsoft.com/office/drawing/2014/main" id="{05F69782-1C79-4DCB-0F9C-3881D3CFBE1D}"/>
              </a:ext>
            </a:extLst>
          </p:cNvPr>
          <p:cNvPicPr>
            <a:picLocks noChangeAspect="1"/>
          </p:cNvPicPr>
          <p:nvPr/>
        </p:nvPicPr>
        <p:blipFill>
          <a:blip r:embed="rId7"/>
          <a:stretch>
            <a:fillRect/>
          </a:stretch>
        </p:blipFill>
        <p:spPr>
          <a:xfrm>
            <a:off x="12639397" y="7353178"/>
            <a:ext cx="1991003" cy="8764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9604" y="502563"/>
            <a:ext cx="4267914" cy="456843"/>
          </a:xfrm>
          <a:prstGeom prst="rect">
            <a:avLst/>
          </a:prstGeom>
          <a:noFill/>
          <a:ln/>
        </p:spPr>
        <p:txBody>
          <a:bodyPr wrap="none" lIns="0" tIns="0" rIns="0" bIns="0" rtlCol="0" anchor="t"/>
          <a:lstStyle/>
          <a:p>
            <a:pPr marL="0" indent="0" algn="l">
              <a:lnSpc>
                <a:spcPts val="3550"/>
              </a:lnSpc>
              <a:buNone/>
            </a:pPr>
            <a:r>
              <a:rPr lang="en-US" sz="2850" dirty="0">
                <a:solidFill>
                  <a:srgbClr val="2E3C4E"/>
                </a:solidFill>
                <a:latin typeface="Host Grotesk Medium" pitchFamily="34" charset="0"/>
                <a:ea typeface="Host Grotesk Medium" pitchFamily="34" charset="-122"/>
                <a:cs typeface="Host Grotesk Medium" pitchFamily="34" charset="-120"/>
              </a:rPr>
              <a:t>Exploratory Data Analysis</a:t>
            </a:r>
            <a:endParaRPr lang="en-US" sz="2850" dirty="0"/>
          </a:p>
        </p:txBody>
      </p:sp>
      <p:sp>
        <p:nvSpPr>
          <p:cNvPr id="3" name="Text 1"/>
          <p:cNvSpPr/>
          <p:nvPr/>
        </p:nvSpPr>
        <p:spPr>
          <a:xfrm>
            <a:off x="639604" y="1324928"/>
            <a:ext cx="13351193" cy="274082"/>
          </a:xfrm>
          <a:prstGeom prst="rect">
            <a:avLst/>
          </a:prstGeom>
          <a:noFill/>
          <a:ln/>
        </p:spPr>
        <p:txBody>
          <a:bodyPr wrap="none" lIns="0" tIns="0" rIns="0" bIns="0" rtlCol="0" anchor="t"/>
          <a:lstStyle/>
          <a:p>
            <a:pPr marL="0" indent="0" algn="l">
              <a:lnSpc>
                <a:spcPts val="2150"/>
              </a:lnSpc>
              <a:buNone/>
            </a:pPr>
            <a:r>
              <a:rPr lang="en-US" sz="1400" dirty="0">
                <a:solidFill>
                  <a:srgbClr val="384653"/>
                </a:solidFill>
                <a:latin typeface="Roboto" pitchFamily="34" charset="0"/>
                <a:ea typeface="Roboto" pitchFamily="34" charset="-122"/>
                <a:cs typeface="Roboto" pitchFamily="34" charset="-120"/>
              </a:rPr>
              <a:t>Our EDA process confirmed the dataset's high variability, critical for training robust detection models. Sample images are:</a:t>
            </a:r>
            <a:endParaRPr lang="en-US" sz="1400" dirty="0"/>
          </a:p>
        </p:txBody>
      </p:sp>
      <p:sp>
        <p:nvSpPr>
          <p:cNvPr id="4" name="Text 2"/>
          <p:cNvSpPr/>
          <p:nvPr/>
        </p:nvSpPr>
        <p:spPr>
          <a:xfrm>
            <a:off x="1831406" y="2082914"/>
            <a:ext cx="3664148" cy="285512"/>
          </a:xfrm>
          <a:prstGeom prst="rect">
            <a:avLst/>
          </a:prstGeom>
          <a:noFill/>
          <a:ln/>
        </p:spPr>
        <p:txBody>
          <a:bodyPr wrap="none" lIns="0" tIns="0" rIns="0" bIns="0" rtlCol="0" anchor="t"/>
          <a:lstStyle/>
          <a:p>
            <a:pPr marL="0" indent="0" algn="l">
              <a:lnSpc>
                <a:spcPts val="2200"/>
              </a:lnSpc>
              <a:buNone/>
            </a:pPr>
            <a:r>
              <a:rPr lang="en-US" sz="1750" dirty="0">
                <a:solidFill>
                  <a:srgbClr val="2E3C4E"/>
                </a:solidFill>
                <a:latin typeface="Host Grotesk Medium" pitchFamily="34" charset="0"/>
                <a:ea typeface="Host Grotesk Medium" pitchFamily="34" charset="-122"/>
                <a:cs typeface="Host Grotesk Medium" pitchFamily="34" charset="-120"/>
              </a:rPr>
              <a:t>Challenging Lighting &amp; Obstruction</a:t>
            </a:r>
            <a:endParaRPr lang="en-US" sz="1750" dirty="0"/>
          </a:p>
        </p:txBody>
      </p:sp>
      <p:pic>
        <p:nvPicPr>
          <p:cNvPr id="5" name="Image 0" descr="preencoded.png"/>
          <p:cNvPicPr>
            <a:picLocks noChangeAspect="1"/>
          </p:cNvPicPr>
          <p:nvPr/>
        </p:nvPicPr>
        <p:blipFill>
          <a:blip r:embed="rId3"/>
          <a:stretch>
            <a:fillRect/>
          </a:stretch>
        </p:blipFill>
        <p:spPr>
          <a:xfrm>
            <a:off x="1533441" y="2478286"/>
            <a:ext cx="4528297" cy="4578832"/>
          </a:xfrm>
          <a:prstGeom prst="rect">
            <a:avLst/>
          </a:prstGeom>
        </p:spPr>
      </p:pic>
      <p:sp>
        <p:nvSpPr>
          <p:cNvPr id="6" name="Text 3"/>
          <p:cNvSpPr/>
          <p:nvPr/>
        </p:nvSpPr>
        <p:spPr>
          <a:xfrm>
            <a:off x="8542298" y="2082914"/>
            <a:ext cx="3100983" cy="285512"/>
          </a:xfrm>
          <a:prstGeom prst="rect">
            <a:avLst/>
          </a:prstGeom>
          <a:noFill/>
          <a:ln/>
        </p:spPr>
        <p:txBody>
          <a:bodyPr wrap="none" lIns="0" tIns="0" rIns="0" bIns="0" rtlCol="0" anchor="t"/>
          <a:lstStyle/>
          <a:p>
            <a:pPr marL="0" indent="0" algn="l">
              <a:lnSpc>
                <a:spcPts val="2200"/>
              </a:lnSpc>
              <a:buNone/>
            </a:pPr>
            <a:r>
              <a:rPr lang="en-US" sz="1750" dirty="0">
                <a:solidFill>
                  <a:srgbClr val="2E3C4E"/>
                </a:solidFill>
                <a:latin typeface="Host Grotesk Medium" pitchFamily="34" charset="0"/>
                <a:ea typeface="Host Grotesk Medium" pitchFamily="34" charset="-122"/>
                <a:cs typeface="Host Grotesk Medium" pitchFamily="34" charset="-120"/>
              </a:rPr>
              <a:t>Low Contrast &amp; Small Targets</a:t>
            </a:r>
            <a:endParaRPr lang="en-US" sz="1750" dirty="0"/>
          </a:p>
        </p:txBody>
      </p:sp>
      <p:pic>
        <p:nvPicPr>
          <p:cNvPr id="7" name="Image 1" descr="preencoded.png"/>
          <p:cNvPicPr>
            <a:picLocks noChangeAspect="1"/>
          </p:cNvPicPr>
          <p:nvPr/>
        </p:nvPicPr>
        <p:blipFill>
          <a:blip r:embed="rId4"/>
          <a:stretch>
            <a:fillRect/>
          </a:stretch>
        </p:blipFill>
        <p:spPr>
          <a:xfrm>
            <a:off x="7209548" y="2478286"/>
            <a:ext cx="5372263" cy="4578832"/>
          </a:xfrm>
          <a:prstGeom prst="rect">
            <a:avLst/>
          </a:prstGeom>
        </p:spPr>
      </p:pic>
      <p:sp>
        <p:nvSpPr>
          <p:cNvPr id="8" name="Text 4"/>
          <p:cNvSpPr/>
          <p:nvPr/>
        </p:nvSpPr>
        <p:spPr>
          <a:xfrm>
            <a:off x="639604" y="7181612"/>
            <a:ext cx="13351193" cy="548164"/>
          </a:xfrm>
          <a:prstGeom prst="rect">
            <a:avLst/>
          </a:prstGeom>
          <a:noFill/>
          <a:ln/>
        </p:spPr>
        <p:txBody>
          <a:bodyPr wrap="square" lIns="0" tIns="0" rIns="0" bIns="0" rtlCol="0" anchor="t"/>
          <a:lstStyle/>
          <a:p>
            <a:pPr marL="0" indent="0" algn="l">
              <a:lnSpc>
                <a:spcPts val="2150"/>
              </a:lnSpc>
              <a:buNone/>
            </a:pPr>
            <a:r>
              <a:rPr lang="en-US" sz="1400" dirty="0">
                <a:solidFill>
                  <a:srgbClr val="384653"/>
                </a:solidFill>
                <a:latin typeface="Roboto" pitchFamily="34" charset="0"/>
                <a:ea typeface="Roboto" pitchFamily="34" charset="-122"/>
                <a:cs typeface="Roboto" pitchFamily="34" charset="-120"/>
              </a:rPr>
              <a:t>This visual inspection ensures data quality and variety, verifying that our models are trained on realistic scenarios, encompassing both easy and difficult plate detection cases.</a:t>
            </a:r>
            <a:endParaRPr lang="en-US" sz="1400" dirty="0"/>
          </a:p>
        </p:txBody>
      </p:sp>
      <p:pic>
        <p:nvPicPr>
          <p:cNvPr id="10" name="Picture 9" descr="A white surface with a black border&#10;&#10;AI-generated content may be incorrect.">
            <a:extLst>
              <a:ext uri="{FF2B5EF4-FFF2-40B4-BE49-F238E27FC236}">
                <a16:creationId xmlns:a16="http://schemas.microsoft.com/office/drawing/2014/main" id="{5A6BDA67-16F8-7A6C-09B9-4307A53A790E}"/>
              </a:ext>
            </a:extLst>
          </p:cNvPr>
          <p:cNvPicPr>
            <a:picLocks noChangeAspect="1"/>
          </p:cNvPicPr>
          <p:nvPr/>
        </p:nvPicPr>
        <p:blipFill>
          <a:blip r:embed="rId5"/>
          <a:stretch>
            <a:fillRect/>
          </a:stretch>
        </p:blipFill>
        <p:spPr>
          <a:xfrm>
            <a:off x="12781052" y="7415532"/>
            <a:ext cx="1849348" cy="8140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pic>
        <p:nvPicPr>
          <p:cNvPr id="3" name="Image 1" descr="preencoded.png"/>
          <p:cNvPicPr>
            <a:picLocks noChangeAspect="1"/>
          </p:cNvPicPr>
          <p:nvPr/>
        </p:nvPicPr>
        <p:blipFill>
          <a:blip r:embed="rId4"/>
          <a:stretch>
            <a:fillRect/>
          </a:stretch>
        </p:blipFill>
        <p:spPr>
          <a:xfrm>
            <a:off x="283607" y="1201579"/>
            <a:ext cx="3935373" cy="5826323"/>
          </a:xfrm>
          <a:prstGeom prst="rect">
            <a:avLst/>
          </a:prstGeom>
        </p:spPr>
      </p:pic>
      <p:sp>
        <p:nvSpPr>
          <p:cNvPr id="4" name="Text 0"/>
          <p:cNvSpPr/>
          <p:nvPr/>
        </p:nvSpPr>
        <p:spPr>
          <a:xfrm>
            <a:off x="6280190" y="1152525"/>
            <a:ext cx="6617256"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Model Building: YOLO for Speed</a:t>
            </a:r>
            <a:endParaRPr lang="en-US" sz="3550" dirty="0"/>
          </a:p>
        </p:txBody>
      </p:sp>
      <p:sp>
        <p:nvSpPr>
          <p:cNvPr id="5" name="Text 1"/>
          <p:cNvSpPr/>
          <p:nvPr/>
        </p:nvSpPr>
        <p:spPr>
          <a:xfrm>
            <a:off x="6280190" y="2059662"/>
            <a:ext cx="7556421" cy="340162"/>
          </a:xfrm>
          <a:prstGeom prst="rect">
            <a:avLst/>
          </a:prstGeom>
          <a:noFill/>
          <a:ln/>
        </p:spPr>
        <p:txBody>
          <a:bodyPr wrap="none" lIns="0" tIns="0" rIns="0" bIns="0" rtlCol="0" anchor="t"/>
          <a:lstStyle/>
          <a:p>
            <a:pPr marL="0" indent="0" algn="l">
              <a:lnSpc>
                <a:spcPts val="2650"/>
              </a:lnSpc>
              <a:buNone/>
            </a:pPr>
            <a:endParaRPr lang="en-US" sz="1750" dirty="0"/>
          </a:p>
        </p:txBody>
      </p:sp>
      <p:sp>
        <p:nvSpPr>
          <p:cNvPr id="6" name="Shape 2"/>
          <p:cNvSpPr/>
          <p:nvPr/>
        </p:nvSpPr>
        <p:spPr>
          <a:xfrm>
            <a:off x="6280190" y="2654975"/>
            <a:ext cx="7556421" cy="4421981"/>
          </a:xfrm>
          <a:prstGeom prst="roundRect">
            <a:avLst>
              <a:gd name="adj" fmla="val 2154"/>
            </a:avLst>
          </a:prstGeom>
          <a:solidFill>
            <a:srgbClr val="EDECE8"/>
          </a:solidFill>
          <a:ln/>
        </p:spPr>
        <p:txBody>
          <a:bodyPr/>
          <a:lstStyle/>
          <a:p>
            <a:endParaRPr lang="en-US"/>
          </a:p>
        </p:txBody>
      </p:sp>
      <p:sp>
        <p:nvSpPr>
          <p:cNvPr id="7" name="Shape 3"/>
          <p:cNvSpPr/>
          <p:nvPr/>
        </p:nvSpPr>
        <p:spPr>
          <a:xfrm>
            <a:off x="6268879" y="2654975"/>
            <a:ext cx="7579043" cy="4421981"/>
          </a:xfrm>
          <a:prstGeom prst="roundRect">
            <a:avLst>
              <a:gd name="adj" fmla="val 769"/>
            </a:avLst>
          </a:prstGeom>
          <a:solidFill>
            <a:srgbClr val="EDECE8"/>
          </a:solidFill>
          <a:ln/>
        </p:spPr>
        <p:txBody>
          <a:bodyPr/>
          <a:lstStyle/>
          <a:p>
            <a:endParaRPr lang="en-US"/>
          </a:p>
        </p:txBody>
      </p:sp>
      <p:sp>
        <p:nvSpPr>
          <p:cNvPr id="8" name="Text 4"/>
          <p:cNvSpPr/>
          <p:nvPr/>
        </p:nvSpPr>
        <p:spPr>
          <a:xfrm>
            <a:off x="6495693" y="2824996"/>
            <a:ext cx="7125414" cy="4081939"/>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highlight>
                  <a:srgbClr val="EDECE8"/>
                </a:highlight>
                <a:latin typeface="Consolas" pitchFamily="34" charset="0"/>
                <a:ea typeface="Consolas" pitchFamily="34" charset="-122"/>
                <a:cs typeface="Consolas" pitchFamily="34" charset="-120"/>
              </a:rPr>
              <a:t># Training code 
from ultralytics import YOLO
model = YOLO("yolov8n.pt")
results = model.train(
 data=DATA_YAML,
 epochs=20,
 imgsz=640,
 batch=16,
 workers=2,
 device=0 if torch.cuda.is_available() else 'cpu'
)
</a:t>
            </a:r>
            <a:endParaRPr lang="en-US" sz="1750" dirty="0"/>
          </a:p>
        </p:txBody>
      </p:sp>
      <p:pic>
        <p:nvPicPr>
          <p:cNvPr id="9" name="Picture 8" descr="A white surface with a black border&#10;&#10;AI-generated content may be incorrect.">
            <a:extLst>
              <a:ext uri="{FF2B5EF4-FFF2-40B4-BE49-F238E27FC236}">
                <a16:creationId xmlns:a16="http://schemas.microsoft.com/office/drawing/2014/main" id="{E7B89EB7-5C51-3515-5763-FA08608A4573}"/>
              </a:ext>
            </a:extLst>
          </p:cNvPr>
          <p:cNvPicPr>
            <a:picLocks noChangeAspect="1"/>
          </p:cNvPicPr>
          <p:nvPr/>
        </p:nvPicPr>
        <p:blipFill>
          <a:blip r:embed="rId5"/>
          <a:stretch>
            <a:fillRect/>
          </a:stretch>
        </p:blipFill>
        <p:spPr>
          <a:xfrm>
            <a:off x="12639397" y="7353178"/>
            <a:ext cx="1991003" cy="8764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2340" y="622221"/>
            <a:ext cx="3556397" cy="444460"/>
          </a:xfrm>
          <a:prstGeom prst="rect">
            <a:avLst/>
          </a:prstGeom>
          <a:noFill/>
          <a:ln/>
        </p:spPr>
        <p:txBody>
          <a:bodyPr wrap="none" lIns="0" tIns="0" rIns="0" bIns="0" rtlCol="0" anchor="t"/>
          <a:lstStyle/>
          <a:p>
            <a:pPr marL="0" indent="0" algn="l">
              <a:lnSpc>
                <a:spcPts val="3500"/>
              </a:lnSpc>
              <a:buNone/>
            </a:pPr>
            <a:r>
              <a:rPr lang="en-US" sz="2800" dirty="0">
                <a:solidFill>
                  <a:srgbClr val="2E3C4E"/>
                </a:solidFill>
                <a:latin typeface="Host Grotesk Medium" pitchFamily="34" charset="0"/>
                <a:ea typeface="Host Grotesk Medium" pitchFamily="34" charset="-122"/>
                <a:cs typeface="Host Grotesk Medium" pitchFamily="34" charset="-120"/>
              </a:rPr>
              <a:t>YOLO Model Insight</a:t>
            </a:r>
            <a:endParaRPr lang="en-US" sz="2800" dirty="0"/>
          </a:p>
        </p:txBody>
      </p:sp>
      <p:sp>
        <p:nvSpPr>
          <p:cNvPr id="3" name="Text 1"/>
          <p:cNvSpPr/>
          <p:nvPr/>
        </p:nvSpPr>
        <p:spPr>
          <a:xfrm>
            <a:off x="622340" y="1422321"/>
            <a:ext cx="13385721" cy="266819"/>
          </a:xfrm>
          <a:prstGeom prst="rect">
            <a:avLst/>
          </a:prstGeom>
          <a:noFill/>
          <a:ln/>
        </p:spPr>
        <p:txBody>
          <a:bodyPr wrap="none" lIns="0" tIns="0" rIns="0" bIns="0" rtlCol="0" anchor="t"/>
          <a:lstStyle/>
          <a:p>
            <a:pPr marL="0" indent="0" algn="l">
              <a:lnSpc>
                <a:spcPts val="2100"/>
              </a:lnSpc>
              <a:buNone/>
            </a:pPr>
            <a:r>
              <a:rPr lang="en-US" sz="1400" dirty="0">
                <a:solidFill>
                  <a:srgbClr val="384653"/>
                </a:solidFill>
                <a:latin typeface="Roboto" pitchFamily="34" charset="0"/>
                <a:ea typeface="Roboto" pitchFamily="34" charset="-122"/>
                <a:cs typeface="Roboto" pitchFamily="34" charset="-120"/>
              </a:rPr>
              <a:t>YOLOv8 model demonstrated successful license plate detection across diverse road scenarios, providing bounding boxes and confidence scores for each identified plate.</a:t>
            </a:r>
          </a:p>
          <a:p>
            <a:pPr marL="0" indent="0" algn="l">
              <a:lnSpc>
                <a:spcPts val="2100"/>
              </a:lnSpc>
              <a:buNone/>
            </a:pPr>
            <a:endParaRPr lang="en-US" sz="1400" dirty="0"/>
          </a:p>
        </p:txBody>
      </p:sp>
      <p:pic>
        <p:nvPicPr>
          <p:cNvPr id="4" name="Image 0" descr="preencoded.png"/>
          <p:cNvPicPr>
            <a:picLocks noChangeAspect="1"/>
          </p:cNvPicPr>
          <p:nvPr/>
        </p:nvPicPr>
        <p:blipFill>
          <a:blip r:embed="rId3"/>
          <a:stretch>
            <a:fillRect/>
          </a:stretch>
        </p:blipFill>
        <p:spPr>
          <a:xfrm>
            <a:off x="1844956" y="1775423"/>
            <a:ext cx="4482739" cy="4482739"/>
          </a:xfrm>
          <a:prstGeom prst="rect">
            <a:avLst/>
          </a:prstGeom>
        </p:spPr>
      </p:pic>
      <p:sp>
        <p:nvSpPr>
          <p:cNvPr id="5" name="Text 2"/>
          <p:cNvSpPr/>
          <p:nvPr/>
        </p:nvSpPr>
        <p:spPr>
          <a:xfrm>
            <a:off x="622340" y="6428542"/>
            <a:ext cx="2222778" cy="277773"/>
          </a:xfrm>
          <a:prstGeom prst="rect">
            <a:avLst/>
          </a:prstGeom>
          <a:noFill/>
          <a:ln/>
        </p:spPr>
        <p:txBody>
          <a:bodyPr wrap="none" lIns="0" tIns="0" rIns="0" bIns="0" rtlCol="0" anchor="t"/>
          <a:lstStyle/>
          <a:p>
            <a:pPr marL="0" indent="0" algn="l">
              <a:lnSpc>
                <a:spcPts val="2150"/>
              </a:lnSpc>
              <a:buNone/>
            </a:pPr>
            <a:r>
              <a:rPr lang="en-US" sz="1750" dirty="0">
                <a:solidFill>
                  <a:srgbClr val="2E3C4E"/>
                </a:solidFill>
                <a:latin typeface="Host Grotesk Medium" pitchFamily="34" charset="0"/>
                <a:ea typeface="Host Grotesk Medium" pitchFamily="34" charset="-122"/>
                <a:cs typeface="Host Grotesk Medium" pitchFamily="34" charset="-120"/>
              </a:rPr>
              <a:t>Confidence: 0.68</a:t>
            </a:r>
            <a:endParaRPr lang="en-US" sz="1750" dirty="0"/>
          </a:p>
        </p:txBody>
      </p:sp>
      <p:sp>
        <p:nvSpPr>
          <p:cNvPr id="6" name="Text 3"/>
          <p:cNvSpPr/>
          <p:nvPr/>
        </p:nvSpPr>
        <p:spPr>
          <a:xfrm>
            <a:off x="622340" y="6884075"/>
            <a:ext cx="6475928" cy="266819"/>
          </a:xfrm>
          <a:prstGeom prst="rect">
            <a:avLst/>
          </a:prstGeom>
          <a:noFill/>
          <a:ln/>
        </p:spPr>
        <p:txBody>
          <a:bodyPr wrap="none" lIns="0" tIns="0" rIns="0" bIns="0" rtlCol="0" anchor="t"/>
          <a:lstStyle/>
          <a:p>
            <a:pPr marL="0" indent="0" algn="l">
              <a:lnSpc>
                <a:spcPts val="2100"/>
              </a:lnSpc>
              <a:buNone/>
            </a:pPr>
            <a:r>
              <a:rPr lang="en-US" sz="1400" dirty="0">
                <a:solidFill>
                  <a:srgbClr val="384653"/>
                </a:solidFill>
                <a:latin typeface="Roboto" pitchFamily="34" charset="0"/>
                <a:ea typeface="Roboto" pitchFamily="34" charset="-122"/>
                <a:cs typeface="Roboto" pitchFamily="34" charset="-120"/>
              </a:rPr>
              <a:t>Detection of a white convertible, showing moderate certainty in plate localization.</a:t>
            </a:r>
            <a:endParaRPr lang="en-US" sz="1400" dirty="0"/>
          </a:p>
        </p:txBody>
      </p:sp>
      <p:pic>
        <p:nvPicPr>
          <p:cNvPr id="7" name="Image 1" descr="preencoded.png"/>
          <p:cNvPicPr>
            <a:picLocks noChangeAspect="1"/>
          </p:cNvPicPr>
          <p:nvPr/>
        </p:nvPicPr>
        <p:blipFill>
          <a:blip r:embed="rId4"/>
          <a:stretch>
            <a:fillRect/>
          </a:stretch>
        </p:blipFill>
        <p:spPr>
          <a:xfrm>
            <a:off x="7539752" y="1775424"/>
            <a:ext cx="4482739" cy="4482739"/>
          </a:xfrm>
          <a:prstGeom prst="rect">
            <a:avLst/>
          </a:prstGeom>
        </p:spPr>
      </p:pic>
      <p:sp>
        <p:nvSpPr>
          <p:cNvPr id="8" name="Text 4"/>
          <p:cNvSpPr/>
          <p:nvPr/>
        </p:nvSpPr>
        <p:spPr>
          <a:xfrm>
            <a:off x="7539752" y="6458188"/>
            <a:ext cx="2222778" cy="277773"/>
          </a:xfrm>
          <a:prstGeom prst="rect">
            <a:avLst/>
          </a:prstGeom>
          <a:noFill/>
          <a:ln/>
        </p:spPr>
        <p:txBody>
          <a:bodyPr wrap="none" lIns="0" tIns="0" rIns="0" bIns="0" rtlCol="0" anchor="t"/>
          <a:lstStyle/>
          <a:p>
            <a:pPr marL="0" indent="0" algn="l">
              <a:lnSpc>
                <a:spcPts val="2150"/>
              </a:lnSpc>
              <a:buNone/>
            </a:pPr>
            <a:r>
              <a:rPr lang="en-US" sz="1750" dirty="0">
                <a:solidFill>
                  <a:srgbClr val="2E3C4E"/>
                </a:solidFill>
                <a:latin typeface="Host Grotesk Medium" pitchFamily="34" charset="0"/>
                <a:ea typeface="Host Grotesk Medium" pitchFamily="34" charset="-122"/>
                <a:cs typeface="Host Grotesk Medium" pitchFamily="34" charset="-120"/>
              </a:rPr>
              <a:t>Confidence: 0.79</a:t>
            </a:r>
            <a:endParaRPr lang="en-US" sz="1750" dirty="0"/>
          </a:p>
        </p:txBody>
      </p:sp>
      <p:sp>
        <p:nvSpPr>
          <p:cNvPr id="9" name="Text 5"/>
          <p:cNvSpPr/>
          <p:nvPr/>
        </p:nvSpPr>
        <p:spPr>
          <a:xfrm>
            <a:off x="7539752" y="6913721"/>
            <a:ext cx="6475928" cy="533638"/>
          </a:xfrm>
          <a:prstGeom prst="rect">
            <a:avLst/>
          </a:prstGeom>
          <a:noFill/>
          <a:ln/>
        </p:spPr>
        <p:txBody>
          <a:bodyPr wrap="square" lIns="0" tIns="0" rIns="0" bIns="0" rtlCol="0" anchor="t"/>
          <a:lstStyle/>
          <a:p>
            <a:pPr marL="0" indent="0" algn="l">
              <a:lnSpc>
                <a:spcPts val="2100"/>
              </a:lnSpc>
              <a:buNone/>
            </a:pPr>
            <a:r>
              <a:rPr lang="en-US" sz="1400" dirty="0">
                <a:solidFill>
                  <a:srgbClr val="384653"/>
                </a:solidFill>
                <a:latin typeface="Roboto" pitchFamily="34" charset="0"/>
                <a:ea typeface="Roboto" pitchFamily="34" charset="-122"/>
                <a:cs typeface="Roboto" pitchFamily="34" charset="-120"/>
              </a:rPr>
              <a:t>Stronger detection certainty indicating robust performance under varying conditions.</a:t>
            </a:r>
            <a:endParaRPr lang="en-US" sz="1400" dirty="0"/>
          </a:p>
        </p:txBody>
      </p:sp>
      <p:pic>
        <p:nvPicPr>
          <p:cNvPr id="10" name="Picture 9" descr="A white surface with a black border&#10;&#10;AI-generated content may be incorrect.">
            <a:extLst>
              <a:ext uri="{FF2B5EF4-FFF2-40B4-BE49-F238E27FC236}">
                <a16:creationId xmlns:a16="http://schemas.microsoft.com/office/drawing/2014/main" id="{9C411C82-1DEF-A025-D696-4DC23FBC23B7}"/>
              </a:ext>
            </a:extLst>
          </p:cNvPr>
          <p:cNvPicPr>
            <a:picLocks noChangeAspect="1"/>
          </p:cNvPicPr>
          <p:nvPr/>
        </p:nvPicPr>
        <p:blipFill>
          <a:blip r:embed="rId5"/>
          <a:stretch>
            <a:fillRect/>
          </a:stretch>
        </p:blipFill>
        <p:spPr>
          <a:xfrm>
            <a:off x="12639397" y="7353178"/>
            <a:ext cx="1991003" cy="8764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1172</Words>
  <Application>Microsoft Office PowerPoint</Application>
  <PresentationFormat>Custom</PresentationFormat>
  <Paragraphs>136</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Consolas</vt:lpstr>
      <vt:lpstr>Host Grotesk Medium</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Bipika Sapkota</cp:lastModifiedBy>
  <cp:revision>2</cp:revision>
  <dcterms:created xsi:type="dcterms:W3CDTF">2025-12-11T18:53:13Z</dcterms:created>
  <dcterms:modified xsi:type="dcterms:W3CDTF">2025-12-11T19:12:09Z</dcterms:modified>
</cp:coreProperties>
</file>